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81" r:id="rId2"/>
    <p:sldId id="266" r:id="rId3"/>
    <p:sldId id="276" r:id="rId4"/>
    <p:sldId id="285" r:id="rId5"/>
    <p:sldId id="300" r:id="rId6"/>
    <p:sldId id="304" r:id="rId7"/>
    <p:sldId id="302" r:id="rId8"/>
    <p:sldId id="315" r:id="rId9"/>
    <p:sldId id="307" r:id="rId10"/>
    <p:sldId id="308" r:id="rId11"/>
    <p:sldId id="306" r:id="rId12"/>
    <p:sldId id="309" r:id="rId13"/>
    <p:sldId id="303" r:id="rId14"/>
    <p:sldId id="314" r:id="rId15"/>
    <p:sldId id="311" r:id="rId16"/>
    <p:sldId id="313" r:id="rId17"/>
    <p:sldId id="312" r:id="rId18"/>
    <p:sldId id="310" r:id="rId19"/>
    <p:sldId id="258" r:id="rId20"/>
    <p:sldId id="259" r:id="rId21"/>
    <p:sldId id="286" r:id="rId22"/>
    <p:sldId id="287" r:id="rId23"/>
    <p:sldId id="257" r:id="rId24"/>
    <p:sldId id="298" r:id="rId25"/>
    <p:sldId id="260" r:id="rId26"/>
    <p:sldId id="296" r:id="rId27"/>
    <p:sldId id="288" r:id="rId28"/>
    <p:sldId id="262" r:id="rId29"/>
    <p:sldId id="299" r:id="rId30"/>
    <p:sldId id="297" r:id="rId31"/>
    <p:sldId id="289" r:id="rId32"/>
    <p:sldId id="291" r:id="rId33"/>
    <p:sldId id="292" r:id="rId34"/>
    <p:sldId id="293" r:id="rId35"/>
    <p:sldId id="295" r:id="rId36"/>
    <p:sldId id="274" r:id="rId37"/>
  </p:sldIdLst>
  <p:sldSz cx="12192000" cy="6858000"/>
  <p:notesSz cx="6858000" cy="9144000"/>
  <p:embeddedFontLst>
    <p:embeddedFont>
      <p:font typeface="迷你简幼线" panose="02010600030101010101" charset="-122"/>
      <p:regular r:id="rId39"/>
    </p:embeddedFont>
    <p:embeddedFont>
      <p:font typeface="Agency FB" panose="020B0503020202020204" pitchFamily="34" charset="0"/>
      <p:regular r:id="rId40"/>
      <p:bold r:id="rId41"/>
    </p:embeddedFont>
    <p:embeddedFont>
      <p:font typeface="BankGothic Lt BT" panose="020B0607020203060204"/>
      <p:regular r:id="rId42"/>
    </p:embeddedFont>
    <p:embeddedFont>
      <p:font typeface="Calibri" panose="020F0502020204030204" pitchFamily="34" charset="0"/>
      <p:regular r:id="rId43"/>
      <p:bold r:id="rId44"/>
      <p:italic r:id="rId45"/>
      <p:boldItalic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24" autoAdjust="0"/>
  </p:normalViewPr>
  <p:slideViewPr>
    <p:cSldViewPr>
      <p:cViewPr varScale="1">
        <p:scale>
          <a:sx n="94" d="100"/>
          <a:sy n="94" d="100"/>
        </p:scale>
        <p:origin x="654" y="4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244380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156962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70896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2603022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314294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1500286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420474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867190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1833128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3087708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708187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1514398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1768621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145999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2200779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1252102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3327903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3303504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1553144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33630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536992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33670062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3321397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1888908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4093256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1831614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35</a:t>
            </a:fld>
            <a:endParaRPr lang="zh-CN" altLang="en-US"/>
          </a:p>
        </p:txBody>
      </p:sp>
    </p:spTree>
    <p:extLst>
      <p:ext uri="{BB962C8B-B14F-4D97-AF65-F5344CB8AC3E}">
        <p14:creationId xmlns:p14="http://schemas.microsoft.com/office/powerpoint/2010/main" val="105008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36</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146729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1330653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367604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30216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133103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230488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png"/><Relationship Id="rId50" Type="http://schemas.openxmlformats.org/officeDocument/2006/relationships/image" Target="../media/image68.png"/><Relationship Id="rId55" Type="http://schemas.openxmlformats.org/officeDocument/2006/relationships/image" Target="../media/image73.png"/><Relationship Id="rId63" Type="http://schemas.openxmlformats.org/officeDocument/2006/relationships/image" Target="../media/image81.png"/><Relationship Id="rId68" Type="http://schemas.openxmlformats.org/officeDocument/2006/relationships/image" Target="../media/image86.png"/><Relationship Id="rId7" Type="http://schemas.openxmlformats.org/officeDocument/2006/relationships/image" Target="../media/image25.png"/><Relationship Id="rId71" Type="http://schemas.openxmlformats.org/officeDocument/2006/relationships/image" Target="../media/image89.png"/><Relationship Id="rId2" Type="http://schemas.openxmlformats.org/officeDocument/2006/relationships/notesSlide" Target="../notesSlides/notesSlide24.xml"/><Relationship Id="rId16" Type="http://schemas.openxmlformats.org/officeDocument/2006/relationships/image" Target="../media/image34.png"/><Relationship Id="rId29"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3.png"/><Relationship Id="rId53" Type="http://schemas.openxmlformats.org/officeDocument/2006/relationships/image" Target="../media/image71.png"/><Relationship Id="rId58" Type="http://schemas.openxmlformats.org/officeDocument/2006/relationships/image" Target="../media/image76.png"/><Relationship Id="rId66" Type="http://schemas.openxmlformats.org/officeDocument/2006/relationships/image" Target="../media/image84.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png"/><Relationship Id="rId57" Type="http://schemas.openxmlformats.org/officeDocument/2006/relationships/image" Target="../media/image75.png"/><Relationship Id="rId61" Type="http://schemas.openxmlformats.org/officeDocument/2006/relationships/image" Target="../media/image79.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4" Type="http://schemas.openxmlformats.org/officeDocument/2006/relationships/image" Target="../media/image62.png"/><Relationship Id="rId52" Type="http://schemas.openxmlformats.org/officeDocument/2006/relationships/image" Target="../media/image70.png"/><Relationship Id="rId60" Type="http://schemas.openxmlformats.org/officeDocument/2006/relationships/image" Target="../media/image78.png"/><Relationship Id="rId65" Type="http://schemas.openxmlformats.org/officeDocument/2006/relationships/image" Target="../media/image83.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 Id="rId48" Type="http://schemas.openxmlformats.org/officeDocument/2006/relationships/image" Target="../media/image66.png"/><Relationship Id="rId56" Type="http://schemas.openxmlformats.org/officeDocument/2006/relationships/image" Target="../media/image74.png"/><Relationship Id="rId64" Type="http://schemas.openxmlformats.org/officeDocument/2006/relationships/image" Target="../media/image82.png"/><Relationship Id="rId69" Type="http://schemas.openxmlformats.org/officeDocument/2006/relationships/image" Target="../media/image87.png"/><Relationship Id="rId8" Type="http://schemas.openxmlformats.org/officeDocument/2006/relationships/image" Target="../media/image26.png"/><Relationship Id="rId51" Type="http://schemas.openxmlformats.org/officeDocument/2006/relationships/image" Target="../media/image69.png"/><Relationship Id="rId3" Type="http://schemas.openxmlformats.org/officeDocument/2006/relationships/image" Target="../media/image21.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4.png"/><Relationship Id="rId59" Type="http://schemas.openxmlformats.org/officeDocument/2006/relationships/image" Target="../media/image77.png"/><Relationship Id="rId67" Type="http://schemas.openxmlformats.org/officeDocument/2006/relationships/image" Target="../media/image85.png"/><Relationship Id="rId20" Type="http://schemas.openxmlformats.org/officeDocument/2006/relationships/image" Target="../media/image38.png"/><Relationship Id="rId41" Type="http://schemas.openxmlformats.org/officeDocument/2006/relationships/image" Target="../media/image59.png"/><Relationship Id="rId54" Type="http://schemas.openxmlformats.org/officeDocument/2006/relationships/image" Target="../media/image72.png"/><Relationship Id="rId62" Type="http://schemas.openxmlformats.org/officeDocument/2006/relationships/image" Target="../media/image80.png"/><Relationship Id="rId70"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大数据分析与建模</a:t>
            </a:r>
          </a:p>
        </p:txBody>
      </p:sp>
      <p:sp>
        <p:nvSpPr>
          <p:cNvPr id="4" name="矩形 3"/>
          <p:cNvSpPr/>
          <p:nvPr/>
        </p:nvSpPr>
        <p:spPr>
          <a:xfrm>
            <a:off x="6081631" y="3034494"/>
            <a:ext cx="4567276" cy="523220"/>
          </a:xfrm>
          <a:prstGeom prst="rect">
            <a:avLst/>
          </a:prstGeom>
        </p:spPr>
        <p:txBody>
          <a:bodyPr wrap="none">
            <a:spAutoFit/>
          </a:bodyPr>
          <a:lstStyle/>
          <a:p>
            <a:r>
              <a:rPr lang="en-US" altLang="zh-CN" sz="2800" dirty="0">
                <a:latin typeface="Agency FB" panose="020B0503020202020204" pitchFamily="34" charset="0"/>
              </a:rPr>
              <a:t>Big Data Analysis &amp; Constituting Model </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err="1">
                <a:latin typeface="BankGothic Lt BT" panose="020B0607020203060204" pitchFamily="34" charset="0"/>
              </a:rPr>
              <a:t>leon</a:t>
            </a:r>
            <a:r>
              <a:rPr lang="en-US" altLang="zh-CN" sz="1400" dirty="0">
                <a:latin typeface="BankGothic Lt BT" panose="020B0607020203060204" pitchFamily="34" charset="0"/>
              </a:rPr>
              <a:t>              time  :  2020.08</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5D14BB61-07DF-4FE0-859B-0118CE2A5E92}"/>
              </a:ext>
            </a:extLst>
          </p:cNvPr>
          <p:cNvPicPr>
            <a:picLocks noChangeAspect="1"/>
          </p:cNvPicPr>
          <p:nvPr/>
        </p:nvPicPr>
        <p:blipFill>
          <a:blip r:embed="rId3"/>
          <a:stretch>
            <a:fillRect/>
          </a:stretch>
        </p:blipFill>
        <p:spPr>
          <a:xfrm>
            <a:off x="1271464" y="1268760"/>
            <a:ext cx="9865096" cy="4907253"/>
          </a:xfrm>
          <a:prstGeom prst="rect">
            <a:avLst/>
          </a:prstGeom>
        </p:spPr>
      </p:pic>
    </p:spTree>
    <p:extLst>
      <p:ext uri="{BB962C8B-B14F-4D97-AF65-F5344CB8AC3E}">
        <p14:creationId xmlns:p14="http://schemas.microsoft.com/office/powerpoint/2010/main" val="24127822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8" name="图片 7">
            <a:extLst>
              <a:ext uri="{FF2B5EF4-FFF2-40B4-BE49-F238E27FC236}">
                <a16:creationId xmlns:a16="http://schemas.microsoft.com/office/drawing/2014/main" id="{F36FC872-7C27-40BC-AD16-9C47050707C2}"/>
              </a:ext>
            </a:extLst>
          </p:cNvPr>
          <p:cNvPicPr>
            <a:picLocks noChangeAspect="1"/>
          </p:cNvPicPr>
          <p:nvPr/>
        </p:nvPicPr>
        <p:blipFill>
          <a:blip r:embed="rId3"/>
          <a:stretch>
            <a:fillRect/>
          </a:stretch>
        </p:blipFill>
        <p:spPr>
          <a:xfrm>
            <a:off x="911424" y="1264053"/>
            <a:ext cx="9721080" cy="5146892"/>
          </a:xfrm>
          <a:prstGeom prst="rect">
            <a:avLst/>
          </a:prstGeom>
        </p:spPr>
      </p:pic>
    </p:spTree>
    <p:extLst>
      <p:ext uri="{BB962C8B-B14F-4D97-AF65-F5344CB8AC3E}">
        <p14:creationId xmlns:p14="http://schemas.microsoft.com/office/powerpoint/2010/main" val="12334026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4063DE73-8722-4E38-8209-0A1583613C75}"/>
              </a:ext>
            </a:extLst>
          </p:cNvPr>
          <p:cNvPicPr>
            <a:picLocks noChangeAspect="1"/>
          </p:cNvPicPr>
          <p:nvPr/>
        </p:nvPicPr>
        <p:blipFill>
          <a:blip r:embed="rId3"/>
          <a:stretch>
            <a:fillRect/>
          </a:stretch>
        </p:blipFill>
        <p:spPr>
          <a:xfrm>
            <a:off x="4367808" y="24408"/>
            <a:ext cx="7212724" cy="6858000"/>
          </a:xfrm>
          <a:prstGeom prst="rect">
            <a:avLst/>
          </a:prstGeom>
        </p:spPr>
      </p:pic>
    </p:spTree>
    <p:extLst>
      <p:ext uri="{BB962C8B-B14F-4D97-AF65-F5344CB8AC3E}">
        <p14:creationId xmlns:p14="http://schemas.microsoft.com/office/powerpoint/2010/main" val="39118582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sp>
        <p:nvSpPr>
          <p:cNvPr id="31" name="文本框 30"/>
          <p:cNvSpPr txBox="1"/>
          <p:nvPr/>
        </p:nvSpPr>
        <p:spPr>
          <a:xfrm>
            <a:off x="335360" y="1844824"/>
            <a:ext cx="4398628" cy="3570208"/>
          </a:xfrm>
          <a:prstGeom prst="rect">
            <a:avLst/>
          </a:prstGeom>
          <a:noFill/>
        </p:spPr>
        <p:txBody>
          <a:bodyPr wrap="square" rtlCol="0">
            <a:spAutoFit/>
          </a:bodyPr>
          <a:lstStyle/>
          <a:p>
            <a:br>
              <a:rPr lang="zh-CN" altLang="en-US" sz="1200" dirty="0"/>
            </a:br>
            <a:r>
              <a:rPr lang="en-US" altLang="zh-CN" sz="1600" dirty="0"/>
              <a:t>1980</a:t>
            </a:r>
            <a:r>
              <a:rPr lang="zh-CN" altLang="en-US" sz="1600" dirty="0"/>
              <a:t>年，著名未来学家阿尔文</a:t>
            </a:r>
            <a:r>
              <a:rPr lang="en-US" altLang="zh-CN" sz="1600" dirty="0"/>
              <a:t>·</a:t>
            </a:r>
            <a:r>
              <a:rPr lang="zh-CN" altLang="en-US" sz="1600" dirty="0"/>
              <a:t>托夫勒在他的著作</a:t>
            </a:r>
            <a:r>
              <a:rPr lang="en-US" altLang="zh-CN" sz="1600" dirty="0"/>
              <a:t>《</a:t>
            </a:r>
            <a:r>
              <a:rPr lang="zh-CN" altLang="en-US" sz="1600" dirty="0"/>
              <a:t>第三次浪潮</a:t>
            </a:r>
            <a:r>
              <a:rPr lang="en-US" altLang="zh-CN" sz="1600" dirty="0"/>
              <a:t>》</a:t>
            </a:r>
            <a:r>
              <a:rPr lang="zh-CN" altLang="en-US" sz="1600" dirty="0"/>
              <a:t>中，就明确提出：“数据就是财富”，并且，将大数据称为“第三次浪潮的华彩乐章”。</a:t>
            </a:r>
          </a:p>
          <a:p>
            <a:endParaRPr lang="en-US" altLang="zh-CN" sz="1600" dirty="0"/>
          </a:p>
          <a:p>
            <a:pPr marL="285750" indent="-285750">
              <a:buFont typeface="Wingdings" panose="05000000000000000000" pitchFamily="2" charset="2"/>
              <a:buChar char="n"/>
            </a:pPr>
            <a:r>
              <a:rPr lang="zh-CN" altLang="en-US" sz="1600" dirty="0"/>
              <a:t>第一次浪潮：农业阶段，约</a:t>
            </a:r>
            <a:r>
              <a:rPr lang="en-US" altLang="zh-CN" sz="1600" dirty="0"/>
              <a:t>1</a:t>
            </a:r>
            <a:r>
              <a:rPr lang="zh-CN" altLang="en-US" sz="1600" dirty="0"/>
              <a:t>万年前开始</a:t>
            </a:r>
          </a:p>
          <a:p>
            <a:pPr marL="285750" indent="-285750">
              <a:buFont typeface="Wingdings" panose="05000000000000000000" pitchFamily="2" charset="2"/>
              <a:buChar char="n"/>
            </a:pPr>
            <a:r>
              <a:rPr lang="zh-CN" altLang="en-US" sz="1600" dirty="0"/>
              <a:t>第二次浪潮：工业阶段，</a:t>
            </a:r>
            <a:r>
              <a:rPr lang="en-US" altLang="zh-CN" sz="1600" dirty="0"/>
              <a:t>17</a:t>
            </a:r>
            <a:r>
              <a:rPr lang="zh-CN" altLang="en-US" sz="1600" dirty="0"/>
              <a:t>世纪末开始</a:t>
            </a:r>
          </a:p>
          <a:p>
            <a:pPr marL="285750" indent="-285750">
              <a:buFont typeface="Wingdings" panose="05000000000000000000" pitchFamily="2" charset="2"/>
              <a:buChar char="n"/>
            </a:pPr>
            <a:r>
              <a:rPr lang="zh-CN" altLang="en-US" sz="1600" dirty="0"/>
              <a:t>第三次浪潮：信息化阶段，</a:t>
            </a:r>
            <a:r>
              <a:rPr lang="en-US" altLang="zh-CN" sz="1600" dirty="0"/>
              <a:t>20</a:t>
            </a:r>
            <a:r>
              <a:rPr lang="zh-CN" altLang="en-US" sz="1600" dirty="0"/>
              <a:t>世纪</a:t>
            </a:r>
            <a:r>
              <a:rPr lang="en-US" altLang="zh-CN" sz="1600" dirty="0"/>
              <a:t>50</a:t>
            </a:r>
            <a:r>
              <a:rPr lang="zh-CN" altLang="en-US" sz="1600" dirty="0"/>
              <a:t>年代后期开始</a:t>
            </a:r>
            <a:endParaRPr lang="en-US" altLang="zh-CN" sz="1600" dirty="0"/>
          </a:p>
          <a:p>
            <a:pPr marL="285750" indent="-285750">
              <a:buFont typeface="Wingdings" panose="05000000000000000000" pitchFamily="2" charset="2"/>
              <a:buChar char="n"/>
            </a:pPr>
            <a:endParaRPr lang="en-US" altLang="zh-CN" sz="1600" dirty="0"/>
          </a:p>
          <a:p>
            <a:endParaRPr lang="zh-CN" altLang="en-US" dirty="0"/>
          </a:p>
          <a:p>
            <a:r>
              <a:rPr lang="zh-CN" altLang="en-US" dirty="0"/>
              <a:t>大数据的重要性：互联网经济发展的新驱动模式 </a:t>
            </a:r>
            <a:endParaRPr lang="zh-CN" altLang="en-US" sz="1600" dirty="0"/>
          </a:p>
        </p:txBody>
      </p:sp>
      <p:pic>
        <p:nvPicPr>
          <p:cNvPr id="1026" name="Picture 2">
            <a:extLst>
              <a:ext uri="{FF2B5EF4-FFF2-40B4-BE49-F238E27FC236}">
                <a16:creationId xmlns:a16="http://schemas.microsoft.com/office/drawing/2014/main" id="{35BECD35-A17E-4140-8945-49A667853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8" y="1844824"/>
            <a:ext cx="7056782" cy="35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901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42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应用领域</a:t>
            </a:r>
            <a:endParaRPr lang="en-US" altLang="zh-CN" sz="2400" dirty="0">
              <a:latin typeface="Agency FB" panose="020B0503020202020204" pitchFamily="34" charset="0"/>
            </a:endParaRPr>
          </a:p>
        </p:txBody>
      </p:sp>
      <p:cxnSp>
        <p:nvCxnSpPr>
          <p:cNvPr id="7" name="直接箭头连接符 6">
            <a:extLst>
              <a:ext uri="{FF2B5EF4-FFF2-40B4-BE49-F238E27FC236}">
                <a16:creationId xmlns:a16="http://schemas.microsoft.com/office/drawing/2014/main" id="{3EBA5DD0-40F9-48FF-B594-B2B15729183C}"/>
              </a:ext>
            </a:extLst>
          </p:cNvPr>
          <p:cNvCxnSpPr>
            <a:cxnSpLocks/>
          </p:cNvCxnSpPr>
          <p:nvPr/>
        </p:nvCxnSpPr>
        <p:spPr>
          <a:xfrm flipV="1">
            <a:off x="1847528" y="1520788"/>
            <a:ext cx="0" cy="4068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C11CAD4-E1A5-47F5-BDAB-01E741BFCB10}"/>
              </a:ext>
            </a:extLst>
          </p:cNvPr>
          <p:cNvCxnSpPr>
            <a:cxnSpLocks/>
          </p:cNvCxnSpPr>
          <p:nvPr/>
        </p:nvCxnSpPr>
        <p:spPr>
          <a:xfrm>
            <a:off x="1847528" y="5589240"/>
            <a:ext cx="81369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B1062F-322F-43EC-AB1B-9E93A48DB755}"/>
              </a:ext>
            </a:extLst>
          </p:cNvPr>
          <p:cNvSpPr txBox="1"/>
          <p:nvPr/>
        </p:nvSpPr>
        <p:spPr>
          <a:xfrm>
            <a:off x="2047248" y="1336122"/>
            <a:ext cx="1569660" cy="369332"/>
          </a:xfrm>
          <a:prstGeom prst="rect">
            <a:avLst/>
          </a:prstGeom>
          <a:noFill/>
        </p:spPr>
        <p:txBody>
          <a:bodyPr wrap="none" rtlCol="0">
            <a:spAutoFit/>
          </a:bodyPr>
          <a:lstStyle/>
          <a:p>
            <a:r>
              <a:rPr lang="zh-CN" altLang="en-US" dirty="0"/>
              <a:t>视频处理技术</a:t>
            </a:r>
          </a:p>
        </p:txBody>
      </p:sp>
      <p:sp>
        <p:nvSpPr>
          <p:cNvPr id="14" name="文本框 13">
            <a:extLst>
              <a:ext uri="{FF2B5EF4-FFF2-40B4-BE49-F238E27FC236}">
                <a16:creationId xmlns:a16="http://schemas.microsoft.com/office/drawing/2014/main" id="{539F52EF-043C-4C26-9FBB-FB477E8EAD48}"/>
              </a:ext>
            </a:extLst>
          </p:cNvPr>
          <p:cNvSpPr txBox="1"/>
          <p:nvPr/>
        </p:nvSpPr>
        <p:spPr>
          <a:xfrm>
            <a:off x="402825" y="1705454"/>
            <a:ext cx="1466252" cy="1200329"/>
          </a:xfrm>
          <a:prstGeom prst="rect">
            <a:avLst/>
          </a:prstGeom>
          <a:noFill/>
        </p:spPr>
        <p:txBody>
          <a:bodyPr wrap="square" rtlCol="0">
            <a:spAutoFit/>
          </a:bodyPr>
          <a:lstStyle/>
          <a:p>
            <a:r>
              <a:rPr lang="zh-CN" altLang="en-US" dirty="0"/>
              <a:t>计算机视觉、图像分析等智能视频技术</a:t>
            </a:r>
          </a:p>
        </p:txBody>
      </p:sp>
      <p:sp>
        <p:nvSpPr>
          <p:cNvPr id="15" name="文本框 14">
            <a:extLst>
              <a:ext uri="{FF2B5EF4-FFF2-40B4-BE49-F238E27FC236}">
                <a16:creationId xmlns:a16="http://schemas.microsoft.com/office/drawing/2014/main" id="{8D5AC569-C6D7-4A04-B48F-A2EFE50D2470}"/>
              </a:ext>
            </a:extLst>
          </p:cNvPr>
          <p:cNvSpPr txBox="1"/>
          <p:nvPr/>
        </p:nvSpPr>
        <p:spPr>
          <a:xfrm>
            <a:off x="402825" y="3102351"/>
            <a:ext cx="1466252" cy="646331"/>
          </a:xfrm>
          <a:prstGeom prst="rect">
            <a:avLst/>
          </a:prstGeom>
          <a:noFill/>
        </p:spPr>
        <p:txBody>
          <a:bodyPr wrap="square" rtlCol="0">
            <a:spAutoFit/>
          </a:bodyPr>
          <a:lstStyle/>
          <a:p>
            <a:r>
              <a:rPr lang="zh-CN" altLang="en-US" dirty="0"/>
              <a:t>数字视频压缩</a:t>
            </a:r>
          </a:p>
        </p:txBody>
      </p:sp>
      <p:sp>
        <p:nvSpPr>
          <p:cNvPr id="16" name="文本框 15">
            <a:extLst>
              <a:ext uri="{FF2B5EF4-FFF2-40B4-BE49-F238E27FC236}">
                <a16:creationId xmlns:a16="http://schemas.microsoft.com/office/drawing/2014/main" id="{78D73CBC-F5DE-4F90-AF76-675152BA14F9}"/>
              </a:ext>
            </a:extLst>
          </p:cNvPr>
          <p:cNvSpPr txBox="1"/>
          <p:nvPr/>
        </p:nvSpPr>
        <p:spPr>
          <a:xfrm>
            <a:off x="402825" y="4345795"/>
            <a:ext cx="1466252" cy="369332"/>
          </a:xfrm>
          <a:prstGeom prst="rect">
            <a:avLst/>
          </a:prstGeom>
          <a:noFill/>
        </p:spPr>
        <p:txBody>
          <a:bodyPr wrap="square" rtlCol="0">
            <a:spAutoFit/>
          </a:bodyPr>
          <a:lstStyle/>
          <a:p>
            <a:r>
              <a:rPr lang="zh-CN" altLang="en-US" dirty="0"/>
              <a:t>模拟视频</a:t>
            </a:r>
          </a:p>
        </p:txBody>
      </p:sp>
      <p:sp>
        <p:nvSpPr>
          <p:cNvPr id="17" name="文本框 16">
            <a:extLst>
              <a:ext uri="{FF2B5EF4-FFF2-40B4-BE49-F238E27FC236}">
                <a16:creationId xmlns:a16="http://schemas.microsoft.com/office/drawing/2014/main" id="{944D6A1A-F456-4597-A098-1C416F94D074}"/>
              </a:ext>
            </a:extLst>
          </p:cNvPr>
          <p:cNvSpPr txBox="1"/>
          <p:nvPr/>
        </p:nvSpPr>
        <p:spPr>
          <a:xfrm>
            <a:off x="2509748" y="5589239"/>
            <a:ext cx="936104" cy="369332"/>
          </a:xfrm>
          <a:prstGeom prst="rect">
            <a:avLst/>
          </a:prstGeom>
          <a:noFill/>
        </p:spPr>
        <p:txBody>
          <a:bodyPr wrap="square" rtlCol="0">
            <a:spAutoFit/>
          </a:bodyPr>
          <a:lstStyle/>
          <a:p>
            <a:r>
              <a:rPr lang="en-US" altLang="zh-CN" dirty="0"/>
              <a:t>1990</a:t>
            </a:r>
            <a:r>
              <a:rPr lang="zh-CN" altLang="en-US" dirty="0"/>
              <a:t>年</a:t>
            </a:r>
          </a:p>
        </p:txBody>
      </p:sp>
      <p:sp>
        <p:nvSpPr>
          <p:cNvPr id="18" name="文本框 17">
            <a:extLst>
              <a:ext uri="{FF2B5EF4-FFF2-40B4-BE49-F238E27FC236}">
                <a16:creationId xmlns:a16="http://schemas.microsoft.com/office/drawing/2014/main" id="{4A906C2A-F26E-4FCA-A3C6-C85486F25EF7}"/>
              </a:ext>
            </a:extLst>
          </p:cNvPr>
          <p:cNvSpPr txBox="1"/>
          <p:nvPr/>
        </p:nvSpPr>
        <p:spPr>
          <a:xfrm>
            <a:off x="4433967" y="5589239"/>
            <a:ext cx="936104" cy="369332"/>
          </a:xfrm>
          <a:prstGeom prst="rect">
            <a:avLst/>
          </a:prstGeom>
          <a:noFill/>
        </p:spPr>
        <p:txBody>
          <a:bodyPr wrap="square" rtlCol="0">
            <a:spAutoFit/>
          </a:bodyPr>
          <a:lstStyle/>
          <a:p>
            <a:r>
              <a:rPr lang="en-US" altLang="zh-CN" dirty="0"/>
              <a:t>2000</a:t>
            </a:r>
            <a:r>
              <a:rPr lang="zh-CN" altLang="en-US" dirty="0"/>
              <a:t>年</a:t>
            </a:r>
          </a:p>
        </p:txBody>
      </p:sp>
      <p:sp>
        <p:nvSpPr>
          <p:cNvPr id="19" name="文本框 18">
            <a:extLst>
              <a:ext uri="{FF2B5EF4-FFF2-40B4-BE49-F238E27FC236}">
                <a16:creationId xmlns:a16="http://schemas.microsoft.com/office/drawing/2014/main" id="{23631E41-C463-447B-9258-18765B92FA6D}"/>
              </a:ext>
            </a:extLst>
          </p:cNvPr>
          <p:cNvSpPr txBox="1"/>
          <p:nvPr/>
        </p:nvSpPr>
        <p:spPr>
          <a:xfrm>
            <a:off x="6290364" y="5589239"/>
            <a:ext cx="936104" cy="369332"/>
          </a:xfrm>
          <a:prstGeom prst="rect">
            <a:avLst/>
          </a:prstGeom>
          <a:noFill/>
        </p:spPr>
        <p:txBody>
          <a:bodyPr wrap="square" rtlCol="0">
            <a:spAutoFit/>
          </a:bodyPr>
          <a:lstStyle/>
          <a:p>
            <a:r>
              <a:rPr lang="en-US" altLang="zh-CN" dirty="0"/>
              <a:t>2005</a:t>
            </a:r>
            <a:r>
              <a:rPr lang="zh-CN" altLang="en-US" dirty="0"/>
              <a:t>年</a:t>
            </a:r>
          </a:p>
        </p:txBody>
      </p:sp>
      <p:sp>
        <p:nvSpPr>
          <p:cNvPr id="20" name="文本框 19">
            <a:extLst>
              <a:ext uri="{FF2B5EF4-FFF2-40B4-BE49-F238E27FC236}">
                <a16:creationId xmlns:a16="http://schemas.microsoft.com/office/drawing/2014/main" id="{523D2FE6-A9CF-4EE8-83AA-6E1C89334EBB}"/>
              </a:ext>
            </a:extLst>
          </p:cNvPr>
          <p:cNvSpPr txBox="1"/>
          <p:nvPr/>
        </p:nvSpPr>
        <p:spPr>
          <a:xfrm>
            <a:off x="8040216" y="5589239"/>
            <a:ext cx="936104" cy="369332"/>
          </a:xfrm>
          <a:prstGeom prst="rect">
            <a:avLst/>
          </a:prstGeom>
          <a:noFill/>
        </p:spPr>
        <p:txBody>
          <a:bodyPr wrap="square" rtlCol="0">
            <a:spAutoFit/>
          </a:bodyPr>
          <a:lstStyle/>
          <a:p>
            <a:r>
              <a:rPr lang="en-US" altLang="zh-CN" dirty="0"/>
              <a:t>2010</a:t>
            </a:r>
            <a:r>
              <a:rPr lang="zh-CN" altLang="en-US" dirty="0"/>
              <a:t>年</a:t>
            </a:r>
          </a:p>
        </p:txBody>
      </p:sp>
      <p:sp>
        <p:nvSpPr>
          <p:cNvPr id="21" name="立方体 20">
            <a:extLst>
              <a:ext uri="{FF2B5EF4-FFF2-40B4-BE49-F238E27FC236}">
                <a16:creationId xmlns:a16="http://schemas.microsoft.com/office/drawing/2014/main" id="{B7C18204-0BCD-4870-AC81-146824D20F24}"/>
              </a:ext>
            </a:extLst>
          </p:cNvPr>
          <p:cNvSpPr/>
          <p:nvPr/>
        </p:nvSpPr>
        <p:spPr>
          <a:xfrm>
            <a:off x="2507866" y="4864514"/>
            <a:ext cx="2218084" cy="369332"/>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模拟视频监控</a:t>
            </a:r>
          </a:p>
        </p:txBody>
      </p:sp>
      <p:sp>
        <p:nvSpPr>
          <p:cNvPr id="22" name="立方体 21">
            <a:extLst>
              <a:ext uri="{FF2B5EF4-FFF2-40B4-BE49-F238E27FC236}">
                <a16:creationId xmlns:a16="http://schemas.microsoft.com/office/drawing/2014/main" id="{676BD8D4-C3F6-4562-9661-4E6CF0088B57}"/>
              </a:ext>
            </a:extLst>
          </p:cNvPr>
          <p:cNvSpPr/>
          <p:nvPr/>
        </p:nvSpPr>
        <p:spPr>
          <a:xfrm>
            <a:off x="4151784" y="4161129"/>
            <a:ext cx="2218084" cy="369332"/>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数字视频监控</a:t>
            </a:r>
          </a:p>
        </p:txBody>
      </p:sp>
      <p:sp>
        <p:nvSpPr>
          <p:cNvPr id="23" name="立方体 22">
            <a:extLst>
              <a:ext uri="{FF2B5EF4-FFF2-40B4-BE49-F238E27FC236}">
                <a16:creationId xmlns:a16="http://schemas.microsoft.com/office/drawing/2014/main" id="{2D2D2AE7-BDAD-4092-9FBB-F48D362A6266}"/>
              </a:ext>
            </a:extLst>
          </p:cNvPr>
          <p:cNvSpPr/>
          <p:nvPr/>
        </p:nvSpPr>
        <p:spPr>
          <a:xfrm>
            <a:off x="5370071" y="3467298"/>
            <a:ext cx="2218084" cy="36933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网络视频监控</a:t>
            </a:r>
          </a:p>
        </p:txBody>
      </p:sp>
      <p:sp>
        <p:nvSpPr>
          <p:cNvPr id="24" name="立方体 23">
            <a:extLst>
              <a:ext uri="{FF2B5EF4-FFF2-40B4-BE49-F238E27FC236}">
                <a16:creationId xmlns:a16="http://schemas.microsoft.com/office/drawing/2014/main" id="{24427C97-6623-4619-A255-3E4D70FA8609}"/>
              </a:ext>
            </a:extLst>
          </p:cNvPr>
          <p:cNvSpPr/>
          <p:nvPr/>
        </p:nvSpPr>
        <p:spPr>
          <a:xfrm>
            <a:off x="6672064" y="2735603"/>
            <a:ext cx="2218084" cy="369332"/>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智能视觉监控</a:t>
            </a:r>
          </a:p>
        </p:txBody>
      </p:sp>
      <p:cxnSp>
        <p:nvCxnSpPr>
          <p:cNvPr id="26" name="直接连接符 25">
            <a:extLst>
              <a:ext uri="{FF2B5EF4-FFF2-40B4-BE49-F238E27FC236}">
                <a16:creationId xmlns:a16="http://schemas.microsoft.com/office/drawing/2014/main" id="{4173A9C5-E99F-48E2-89B8-44F5AB2F1211}"/>
              </a:ext>
            </a:extLst>
          </p:cNvPr>
          <p:cNvCxnSpPr>
            <a:cxnSpLocks/>
            <a:stCxn id="21" idx="0"/>
          </p:cNvCxnSpPr>
          <p:nvPr/>
        </p:nvCxnSpPr>
        <p:spPr>
          <a:xfrm flipV="1">
            <a:off x="3663075" y="3371800"/>
            <a:ext cx="21548" cy="14927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1C79E2C-0383-462A-8BAC-39DDE1CDE3C1}"/>
              </a:ext>
            </a:extLst>
          </p:cNvPr>
          <p:cNvCxnSpPr/>
          <p:nvPr/>
        </p:nvCxnSpPr>
        <p:spPr>
          <a:xfrm>
            <a:off x="2047248" y="4221088"/>
            <a:ext cx="161582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DEB4D99-0575-410C-A8D1-671E8AD82940}"/>
              </a:ext>
            </a:extLst>
          </p:cNvPr>
          <p:cNvSpPr txBox="1"/>
          <p:nvPr/>
        </p:nvSpPr>
        <p:spPr>
          <a:xfrm>
            <a:off x="2122035" y="3984001"/>
            <a:ext cx="1466252" cy="276999"/>
          </a:xfrm>
          <a:prstGeom prst="rect">
            <a:avLst/>
          </a:prstGeom>
          <a:noFill/>
        </p:spPr>
        <p:txBody>
          <a:bodyPr wrap="square" rtlCol="0">
            <a:spAutoFit/>
          </a:bodyPr>
          <a:lstStyle/>
          <a:p>
            <a:r>
              <a:rPr lang="zh-CN" altLang="en-US" sz="1200" dirty="0"/>
              <a:t>全部采用模拟技术</a:t>
            </a:r>
          </a:p>
        </p:txBody>
      </p:sp>
      <p:cxnSp>
        <p:nvCxnSpPr>
          <p:cNvPr id="31" name="直接连接符 30">
            <a:extLst>
              <a:ext uri="{FF2B5EF4-FFF2-40B4-BE49-F238E27FC236}">
                <a16:creationId xmlns:a16="http://schemas.microsoft.com/office/drawing/2014/main" id="{DC838392-13C8-4582-9EAD-4CF7F37A694C}"/>
              </a:ext>
            </a:extLst>
          </p:cNvPr>
          <p:cNvCxnSpPr>
            <a:cxnSpLocks/>
          </p:cNvCxnSpPr>
          <p:nvPr/>
        </p:nvCxnSpPr>
        <p:spPr>
          <a:xfrm flipV="1">
            <a:off x="4902019" y="2905783"/>
            <a:ext cx="0" cy="12888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4A9F557-5B38-44CA-93E7-866C70C132DB}"/>
              </a:ext>
            </a:extLst>
          </p:cNvPr>
          <p:cNvCxnSpPr>
            <a:cxnSpLocks/>
          </p:cNvCxnSpPr>
          <p:nvPr/>
        </p:nvCxnSpPr>
        <p:spPr>
          <a:xfrm>
            <a:off x="3684623" y="3596616"/>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85449DC0-1619-4A9F-9F4E-87770BAD8AAE}"/>
              </a:ext>
            </a:extLst>
          </p:cNvPr>
          <p:cNvSpPr txBox="1"/>
          <p:nvPr/>
        </p:nvSpPr>
        <p:spPr>
          <a:xfrm>
            <a:off x="3802038" y="3140968"/>
            <a:ext cx="848747" cy="461665"/>
          </a:xfrm>
          <a:prstGeom prst="rect">
            <a:avLst/>
          </a:prstGeom>
          <a:noFill/>
        </p:spPr>
        <p:txBody>
          <a:bodyPr wrap="square" rtlCol="0">
            <a:spAutoFit/>
          </a:bodyPr>
          <a:lstStyle/>
          <a:p>
            <a:pPr algn="ctr"/>
            <a:r>
              <a:rPr lang="zh-CN" altLang="en-US" sz="1200" dirty="0"/>
              <a:t>采集：</a:t>
            </a:r>
            <a:endParaRPr lang="en-US" altLang="zh-CN" sz="1200" dirty="0"/>
          </a:p>
          <a:p>
            <a:pPr algn="ctr"/>
            <a:r>
              <a:rPr lang="zh-CN" altLang="en-US" sz="1200" dirty="0"/>
              <a:t>模拟信号</a:t>
            </a:r>
          </a:p>
        </p:txBody>
      </p:sp>
      <p:sp>
        <p:nvSpPr>
          <p:cNvPr id="35" name="文本框 34">
            <a:extLst>
              <a:ext uri="{FF2B5EF4-FFF2-40B4-BE49-F238E27FC236}">
                <a16:creationId xmlns:a16="http://schemas.microsoft.com/office/drawing/2014/main" id="{F57A2711-C776-4733-89A7-F27115BD985F}"/>
              </a:ext>
            </a:extLst>
          </p:cNvPr>
          <p:cNvSpPr txBox="1"/>
          <p:nvPr/>
        </p:nvSpPr>
        <p:spPr>
          <a:xfrm>
            <a:off x="3823776" y="3628540"/>
            <a:ext cx="848747" cy="461665"/>
          </a:xfrm>
          <a:prstGeom prst="rect">
            <a:avLst/>
          </a:prstGeom>
          <a:noFill/>
        </p:spPr>
        <p:txBody>
          <a:bodyPr wrap="square" rtlCol="0">
            <a:spAutoFit/>
          </a:bodyPr>
          <a:lstStyle/>
          <a:p>
            <a:pPr algn="ctr"/>
            <a:r>
              <a:rPr lang="zh-CN" altLang="en-US" sz="1200" dirty="0"/>
              <a:t>处理：</a:t>
            </a:r>
            <a:endParaRPr lang="en-US" altLang="zh-CN" sz="1200" dirty="0"/>
          </a:p>
          <a:p>
            <a:pPr algn="ctr"/>
            <a:r>
              <a:rPr lang="zh-CN" altLang="en-US" sz="1200" dirty="0"/>
              <a:t>数字信号</a:t>
            </a:r>
          </a:p>
        </p:txBody>
      </p:sp>
      <p:cxnSp>
        <p:nvCxnSpPr>
          <p:cNvPr id="38" name="直接连接符 37">
            <a:extLst>
              <a:ext uri="{FF2B5EF4-FFF2-40B4-BE49-F238E27FC236}">
                <a16:creationId xmlns:a16="http://schemas.microsoft.com/office/drawing/2014/main" id="{C1ABFA09-445E-42EE-AD72-9B18B8758CCF}"/>
              </a:ext>
            </a:extLst>
          </p:cNvPr>
          <p:cNvCxnSpPr>
            <a:cxnSpLocks/>
          </p:cNvCxnSpPr>
          <p:nvPr/>
        </p:nvCxnSpPr>
        <p:spPr>
          <a:xfrm flipV="1">
            <a:off x="6146460" y="2211804"/>
            <a:ext cx="0" cy="12554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E6446A0-253F-4D40-920D-084FD96A84D6}"/>
              </a:ext>
            </a:extLst>
          </p:cNvPr>
          <p:cNvCxnSpPr>
            <a:cxnSpLocks/>
          </p:cNvCxnSpPr>
          <p:nvPr/>
        </p:nvCxnSpPr>
        <p:spPr>
          <a:xfrm>
            <a:off x="4929064" y="2974133"/>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72DF2C0D-7694-478D-B196-FCF361071E00}"/>
              </a:ext>
            </a:extLst>
          </p:cNvPr>
          <p:cNvSpPr txBox="1"/>
          <p:nvPr/>
        </p:nvSpPr>
        <p:spPr>
          <a:xfrm>
            <a:off x="5049578" y="2351382"/>
            <a:ext cx="934275" cy="646331"/>
          </a:xfrm>
          <a:prstGeom prst="rect">
            <a:avLst/>
          </a:prstGeom>
          <a:noFill/>
        </p:spPr>
        <p:txBody>
          <a:bodyPr wrap="square" rtlCol="0">
            <a:spAutoFit/>
          </a:bodyPr>
          <a:lstStyle/>
          <a:p>
            <a:pPr algn="ctr"/>
            <a:r>
              <a:rPr lang="zh-CN" altLang="en-US" sz="1200" dirty="0"/>
              <a:t>数字采集</a:t>
            </a:r>
            <a:endParaRPr lang="en-US" altLang="zh-CN" sz="1200" dirty="0"/>
          </a:p>
          <a:p>
            <a:pPr algn="ctr"/>
            <a:r>
              <a:rPr lang="zh-CN" altLang="en-US" sz="1200" dirty="0"/>
              <a:t>数字存储</a:t>
            </a:r>
            <a:endParaRPr lang="en-US" altLang="zh-CN" sz="1200" dirty="0"/>
          </a:p>
          <a:p>
            <a:pPr algn="ctr"/>
            <a:r>
              <a:rPr lang="zh-CN" altLang="en-US" sz="1200" dirty="0"/>
              <a:t>数字传输</a:t>
            </a:r>
          </a:p>
        </p:txBody>
      </p:sp>
      <p:cxnSp>
        <p:nvCxnSpPr>
          <p:cNvPr id="45" name="直接连接符 44">
            <a:extLst>
              <a:ext uri="{FF2B5EF4-FFF2-40B4-BE49-F238E27FC236}">
                <a16:creationId xmlns:a16="http://schemas.microsoft.com/office/drawing/2014/main" id="{B0E8CFF1-6337-43AE-9EF0-5FF09A7B0CC3}"/>
              </a:ext>
            </a:extLst>
          </p:cNvPr>
          <p:cNvCxnSpPr>
            <a:cxnSpLocks/>
          </p:cNvCxnSpPr>
          <p:nvPr/>
        </p:nvCxnSpPr>
        <p:spPr>
          <a:xfrm flipV="1">
            <a:off x="7392144" y="1916832"/>
            <a:ext cx="0" cy="8322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ABA232E-D77F-4082-B646-AD4533094E1E}"/>
              </a:ext>
            </a:extLst>
          </p:cNvPr>
          <p:cNvCxnSpPr>
            <a:cxnSpLocks/>
          </p:cNvCxnSpPr>
          <p:nvPr/>
        </p:nvCxnSpPr>
        <p:spPr>
          <a:xfrm>
            <a:off x="6174748" y="2467575"/>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E5DAE68B-F85B-4326-96DA-B4EA895AC520}"/>
              </a:ext>
            </a:extLst>
          </p:cNvPr>
          <p:cNvSpPr txBox="1"/>
          <p:nvPr/>
        </p:nvSpPr>
        <p:spPr>
          <a:xfrm>
            <a:off x="6224119" y="1869144"/>
            <a:ext cx="1068594" cy="830997"/>
          </a:xfrm>
          <a:prstGeom prst="rect">
            <a:avLst/>
          </a:prstGeom>
          <a:noFill/>
        </p:spPr>
        <p:txBody>
          <a:bodyPr wrap="square" rtlCol="0">
            <a:spAutoFit/>
          </a:bodyPr>
          <a:lstStyle/>
          <a:p>
            <a:pPr algn="ctr"/>
            <a:r>
              <a:rPr lang="zh-CN" altLang="en-US" sz="1200" dirty="0"/>
              <a:t>运动检测</a:t>
            </a:r>
            <a:endParaRPr lang="en-US" altLang="zh-CN" sz="1200" dirty="0"/>
          </a:p>
          <a:p>
            <a:pPr algn="ctr"/>
            <a:r>
              <a:rPr lang="zh-CN" altLang="en-US" sz="1200" dirty="0"/>
              <a:t>行为检测</a:t>
            </a:r>
            <a:endParaRPr lang="en-US" altLang="zh-CN" sz="1200" dirty="0"/>
          </a:p>
          <a:p>
            <a:pPr algn="ctr"/>
            <a:r>
              <a:rPr lang="zh-CN" altLang="en-US" sz="1200" dirty="0"/>
              <a:t>入侵报警</a:t>
            </a:r>
            <a:endParaRPr lang="en-US" altLang="zh-CN" sz="1200" dirty="0"/>
          </a:p>
          <a:p>
            <a:pPr algn="ctr"/>
            <a:r>
              <a:rPr lang="zh-CN" altLang="en-US" sz="1200" dirty="0"/>
              <a:t>传感器网络</a:t>
            </a:r>
          </a:p>
        </p:txBody>
      </p:sp>
      <p:cxnSp>
        <p:nvCxnSpPr>
          <p:cNvPr id="50" name="直接箭头连接符 49">
            <a:extLst>
              <a:ext uri="{FF2B5EF4-FFF2-40B4-BE49-F238E27FC236}">
                <a16:creationId xmlns:a16="http://schemas.microsoft.com/office/drawing/2014/main" id="{C9A87432-B635-4C7C-A4EF-064137440194}"/>
              </a:ext>
            </a:extLst>
          </p:cNvPr>
          <p:cNvCxnSpPr>
            <a:cxnSpLocks/>
          </p:cNvCxnSpPr>
          <p:nvPr/>
        </p:nvCxnSpPr>
        <p:spPr>
          <a:xfrm>
            <a:off x="7429125" y="2292564"/>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72848524-629D-4EF6-9A27-94F3B4945552}"/>
              </a:ext>
            </a:extLst>
          </p:cNvPr>
          <p:cNvSpPr txBox="1"/>
          <p:nvPr/>
        </p:nvSpPr>
        <p:spPr>
          <a:xfrm>
            <a:off x="7396494" y="1705454"/>
            <a:ext cx="1282657" cy="830997"/>
          </a:xfrm>
          <a:prstGeom prst="rect">
            <a:avLst/>
          </a:prstGeom>
          <a:noFill/>
        </p:spPr>
        <p:txBody>
          <a:bodyPr wrap="square" rtlCol="0">
            <a:spAutoFit/>
          </a:bodyPr>
          <a:lstStyle/>
          <a:p>
            <a:pPr algn="ctr"/>
            <a:r>
              <a:rPr lang="zh-CN" altLang="en-US" sz="1200" dirty="0"/>
              <a:t>人脸识别</a:t>
            </a:r>
            <a:endParaRPr lang="en-US" altLang="zh-CN" sz="1200" dirty="0"/>
          </a:p>
          <a:p>
            <a:pPr algn="ctr"/>
            <a:r>
              <a:rPr lang="zh-CN" altLang="en-US" sz="1200" dirty="0"/>
              <a:t>行为识别</a:t>
            </a:r>
            <a:endParaRPr lang="en-US" altLang="zh-CN" sz="1200" dirty="0"/>
          </a:p>
          <a:p>
            <a:pPr algn="ctr"/>
            <a:r>
              <a:rPr lang="zh-CN" altLang="en-US" sz="1200" dirty="0"/>
              <a:t>异常报警</a:t>
            </a:r>
            <a:endParaRPr lang="en-US" altLang="zh-CN" sz="1200" dirty="0"/>
          </a:p>
          <a:p>
            <a:pPr algn="ctr"/>
            <a:r>
              <a:rPr lang="zh-CN" altLang="en-US" sz="1200" dirty="0"/>
              <a:t>全自动智能监控</a:t>
            </a:r>
          </a:p>
        </p:txBody>
      </p:sp>
    </p:spTree>
    <p:extLst>
      <p:ext uri="{BB962C8B-B14F-4D97-AF65-F5344CB8AC3E}">
        <p14:creationId xmlns:p14="http://schemas.microsoft.com/office/powerpoint/2010/main" val="7939784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应用领域</a:t>
            </a:r>
            <a:endParaRPr lang="en-US" altLang="zh-CN" sz="2400" dirty="0">
              <a:latin typeface="Agency FB" panose="020B0503020202020204" pitchFamily="34" charset="0"/>
            </a:endParaRPr>
          </a:p>
        </p:txBody>
      </p:sp>
      <p:pic>
        <p:nvPicPr>
          <p:cNvPr id="6" name="图片 5">
            <a:extLst>
              <a:ext uri="{FF2B5EF4-FFF2-40B4-BE49-F238E27FC236}">
                <a16:creationId xmlns:a16="http://schemas.microsoft.com/office/drawing/2014/main" id="{7D1B7FDD-7E71-442D-9277-BB9234592980}"/>
              </a:ext>
            </a:extLst>
          </p:cNvPr>
          <p:cNvPicPr>
            <a:picLocks noChangeAspect="1"/>
          </p:cNvPicPr>
          <p:nvPr/>
        </p:nvPicPr>
        <p:blipFill>
          <a:blip r:embed="rId3"/>
          <a:stretch>
            <a:fillRect/>
          </a:stretch>
        </p:blipFill>
        <p:spPr>
          <a:xfrm>
            <a:off x="2063552" y="1054656"/>
            <a:ext cx="8237983" cy="5570000"/>
          </a:xfrm>
          <a:prstGeom prst="rect">
            <a:avLst/>
          </a:prstGeom>
        </p:spPr>
      </p:pic>
    </p:spTree>
    <p:extLst>
      <p:ext uri="{BB962C8B-B14F-4D97-AF65-F5344CB8AC3E}">
        <p14:creationId xmlns:p14="http://schemas.microsoft.com/office/powerpoint/2010/main" val="23233205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4007768" y="1844824"/>
            <a:ext cx="3889757" cy="3895732"/>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大数据的使用</a:t>
            </a:r>
          </a:p>
        </p:txBody>
      </p:sp>
      <p:pic>
        <p:nvPicPr>
          <p:cNvPr id="23" name="图片 22"/>
          <p:cNvPicPr>
            <a:picLocks noChangeAspect="1"/>
          </p:cNvPicPr>
          <p:nvPr/>
        </p:nvPicPr>
        <p:blipFill>
          <a:blip r:embed="rId4"/>
          <a:stretch>
            <a:fillRect/>
          </a:stretch>
        </p:blipFill>
        <p:spPr>
          <a:xfrm>
            <a:off x="4799856" y="2636912"/>
            <a:ext cx="2274298" cy="2274298"/>
          </a:xfrm>
          <a:prstGeom prst="rect">
            <a:avLst/>
          </a:prstGeom>
        </p:spPr>
      </p:pic>
      <p:cxnSp>
        <p:nvCxnSpPr>
          <p:cNvPr id="27" name="直接连接符 26"/>
          <p:cNvCxnSpPr/>
          <p:nvPr/>
        </p:nvCxnSpPr>
        <p:spPr>
          <a:xfrm>
            <a:off x="2927806" y="2700440"/>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60254" y="2700440"/>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631662" y="2436855"/>
            <a:ext cx="1296144" cy="400110"/>
          </a:xfrm>
          <a:prstGeom prst="rect">
            <a:avLst/>
          </a:prstGeom>
          <a:noFill/>
        </p:spPr>
        <p:txBody>
          <a:bodyPr wrap="square" rtlCol="0">
            <a:spAutoFit/>
          </a:bodyPr>
          <a:lstStyle/>
          <a:p>
            <a:r>
              <a:rPr lang="zh-CN" altLang="en-US" sz="2000" b="1" dirty="0">
                <a:latin typeface="Agency FB" panose="020B0503020202020204" pitchFamily="34" charset="0"/>
              </a:rPr>
              <a:t>数据分析</a:t>
            </a:r>
            <a:endParaRPr lang="en-US" altLang="zh-CN" sz="2000" b="1" dirty="0">
              <a:latin typeface="Agency FB" panose="020B0503020202020204" pitchFamily="34" charset="0"/>
            </a:endParaRPr>
          </a:p>
        </p:txBody>
      </p:sp>
      <p:sp>
        <p:nvSpPr>
          <p:cNvPr id="32" name="文本框 31"/>
          <p:cNvSpPr txBox="1"/>
          <p:nvPr/>
        </p:nvSpPr>
        <p:spPr>
          <a:xfrm>
            <a:off x="8977487" y="2436857"/>
            <a:ext cx="1222970" cy="400110"/>
          </a:xfrm>
          <a:prstGeom prst="rect">
            <a:avLst/>
          </a:prstGeom>
          <a:noFill/>
        </p:spPr>
        <p:txBody>
          <a:bodyPr wrap="square" rtlCol="0">
            <a:spAutoFit/>
          </a:bodyPr>
          <a:lstStyle>
            <a:defPPr>
              <a:defRPr lang="zh-CN"/>
            </a:defPPr>
            <a:lvl1pPr>
              <a:defRPr sz="2000" b="1">
                <a:latin typeface="Agency FB" panose="020B0503020202020204" pitchFamily="34" charset="0"/>
              </a:defRPr>
            </a:lvl1pPr>
          </a:lstStyle>
          <a:p>
            <a:r>
              <a:rPr lang="zh-CN" altLang="en-US" dirty="0"/>
              <a:t>数据建模</a:t>
            </a:r>
            <a:endParaRPr lang="en-US" altLang="zh-CN" dirty="0"/>
          </a:p>
        </p:txBody>
      </p:sp>
      <p:sp>
        <p:nvSpPr>
          <p:cNvPr id="16" name="文本框 15">
            <a:extLst>
              <a:ext uri="{FF2B5EF4-FFF2-40B4-BE49-F238E27FC236}">
                <a16:creationId xmlns:a16="http://schemas.microsoft.com/office/drawing/2014/main" id="{A8B11E80-4FB6-4F68-86FD-0FFBD1451057}"/>
              </a:ext>
            </a:extLst>
          </p:cNvPr>
          <p:cNvSpPr txBox="1"/>
          <p:nvPr/>
        </p:nvSpPr>
        <p:spPr>
          <a:xfrm>
            <a:off x="5190890" y="3792690"/>
            <a:ext cx="1571871" cy="584775"/>
          </a:xfrm>
          <a:prstGeom prst="rect">
            <a:avLst/>
          </a:prstGeom>
          <a:noFill/>
        </p:spPr>
        <p:txBody>
          <a:bodyPr wrap="square" rtlCol="0">
            <a:spAutoFit/>
          </a:bodyPr>
          <a:lstStyle/>
          <a:p>
            <a:r>
              <a:rPr lang="en-US" altLang="zh-CN" sz="3200" b="1" dirty="0">
                <a:solidFill>
                  <a:srgbClr val="FF0000"/>
                </a:solidFill>
                <a:latin typeface="Agency FB" panose="020B0503020202020204" pitchFamily="34" charset="0"/>
              </a:rPr>
              <a:t>Algorithm</a:t>
            </a:r>
          </a:p>
        </p:txBody>
      </p:sp>
    </p:spTree>
    <p:extLst>
      <p:ext uri="{BB962C8B-B14F-4D97-AF65-F5344CB8AC3E}">
        <p14:creationId xmlns:p14="http://schemas.microsoft.com/office/powerpoint/2010/main" val="6736011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875"/>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375"/>
                            </p:stCondLst>
                            <p:childTnLst>
                              <p:par>
                                <p:cTn id="32" presetID="22" presetClass="entr" presetSubtype="2"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2875"/>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3375"/>
                            </p:stCondLst>
                            <p:childTnLst>
                              <p:par>
                                <p:cTn id="43" presetID="22" presetClass="entr" presetSubtype="1"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childTnLst>
                          </p:cTn>
                        </p:par>
                        <p:par>
                          <p:cTn id="46" fill="hold">
                            <p:stCondLst>
                              <p:cond delay="3875"/>
                            </p:stCondLst>
                            <p:childTnLst>
                              <p:par>
                                <p:cTn id="47" presetID="22" presetClass="entr" presetSubtype="1"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P spid="32"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3792" y="2189185"/>
            <a:ext cx="4021280" cy="3991798"/>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大数据的使用</a:t>
            </a:r>
          </a:p>
        </p:txBody>
      </p:sp>
      <p:sp>
        <p:nvSpPr>
          <p:cNvPr id="6" name="弧形 5"/>
          <p:cNvSpPr/>
          <p:nvPr/>
        </p:nvSpPr>
        <p:spPr>
          <a:xfrm>
            <a:off x="3894172" y="1844824"/>
            <a:ext cx="4680520" cy="4680520"/>
          </a:xfrm>
          <a:prstGeom prst="arc">
            <a:avLst>
              <a:gd name="adj1" fmla="val 16527998"/>
              <a:gd name="adj2" fmla="val 13705573"/>
            </a:avLst>
          </a:prstGeom>
          <a:ln>
            <a:solidFill>
              <a:schemeClr val="tx1"/>
            </a:solidFill>
            <a:prstDash val="dash"/>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1631504" y="4421433"/>
            <a:ext cx="226266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89223" y="3691397"/>
            <a:ext cx="2092435" cy="646331"/>
          </a:xfrm>
          <a:prstGeom prst="rect">
            <a:avLst/>
          </a:prstGeom>
          <a:noFill/>
        </p:spPr>
        <p:txBody>
          <a:bodyPr wrap="square" rtlCol="0">
            <a:spAutoFit/>
          </a:bodyPr>
          <a:lstStyle/>
          <a:p>
            <a:r>
              <a:rPr lang="zh-CN" altLang="en-US" sz="1200" dirty="0">
                <a:latin typeface="Agency FB" panose="020B0503020202020204" pitchFamily="34" charset="0"/>
              </a:rPr>
              <a:t>数据建模</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cxnSp>
        <p:nvCxnSpPr>
          <p:cNvPr id="16" name="直接连接符 15"/>
          <p:cNvCxnSpPr/>
          <p:nvPr/>
        </p:nvCxnSpPr>
        <p:spPr>
          <a:xfrm flipH="1">
            <a:off x="8574692" y="4337728"/>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12076" y="3538753"/>
            <a:ext cx="2092435" cy="646331"/>
          </a:xfrm>
          <a:prstGeom prst="rect">
            <a:avLst/>
          </a:prstGeom>
          <a:noFill/>
        </p:spPr>
        <p:txBody>
          <a:bodyPr wrap="square" rtlCol="0">
            <a:spAutoFit/>
          </a:bodyPr>
          <a:lstStyle/>
          <a:p>
            <a:r>
              <a:rPr lang="zh-CN" altLang="en-US" sz="1200" dirty="0">
                <a:latin typeface="Agency FB" panose="020B0503020202020204" pitchFamily="34" charset="0"/>
              </a:rPr>
              <a:t>数据分析和可视化</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sp>
        <p:nvSpPr>
          <p:cNvPr id="23" name="文本框 22"/>
          <p:cNvSpPr txBox="1"/>
          <p:nvPr/>
        </p:nvSpPr>
        <p:spPr>
          <a:xfrm>
            <a:off x="8687206" y="1565639"/>
            <a:ext cx="2092435" cy="646331"/>
          </a:xfrm>
          <a:prstGeom prst="rect">
            <a:avLst/>
          </a:prstGeom>
          <a:noFill/>
        </p:spPr>
        <p:txBody>
          <a:bodyPr wrap="square" rtlCol="0">
            <a:spAutoFit/>
          </a:bodyPr>
          <a:lstStyle/>
          <a:p>
            <a:r>
              <a:rPr lang="zh-CN" altLang="en-US" sz="1200" dirty="0">
                <a:latin typeface="Agency FB" panose="020B0503020202020204" pitchFamily="34" charset="0"/>
              </a:rPr>
              <a:t>数据获取</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cxnSp>
        <p:nvCxnSpPr>
          <p:cNvPr id="27" name="直接连接符 26"/>
          <p:cNvCxnSpPr/>
          <p:nvPr/>
        </p:nvCxnSpPr>
        <p:spPr>
          <a:xfrm flipH="1">
            <a:off x="6444873" y="1829746"/>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388184" y="2549225"/>
            <a:ext cx="119564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163696" y="2211970"/>
            <a:ext cx="2092435" cy="646331"/>
          </a:xfrm>
          <a:prstGeom prst="rect">
            <a:avLst/>
          </a:prstGeom>
          <a:noFill/>
        </p:spPr>
        <p:txBody>
          <a:bodyPr wrap="square" rtlCol="0">
            <a:spAutoFit/>
          </a:bodyPr>
          <a:lstStyle/>
          <a:p>
            <a:r>
              <a:rPr lang="zh-CN" altLang="en-US" sz="1200" dirty="0">
                <a:latin typeface="Agency FB" panose="020B0503020202020204" pitchFamily="34" charset="0"/>
              </a:rPr>
              <a:t>结果评测</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cxnSp>
        <p:nvCxnSpPr>
          <p:cNvPr id="15" name="直接连接符 14">
            <a:extLst>
              <a:ext uri="{FF2B5EF4-FFF2-40B4-BE49-F238E27FC236}">
                <a16:creationId xmlns:a16="http://schemas.microsoft.com/office/drawing/2014/main" id="{AD023BD6-E5EB-4024-AB80-0BE44D1548BE}"/>
              </a:ext>
            </a:extLst>
          </p:cNvPr>
          <p:cNvCxnSpPr/>
          <p:nvPr/>
        </p:nvCxnSpPr>
        <p:spPr>
          <a:xfrm flipH="1">
            <a:off x="7997078" y="5768170"/>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BFAC710-43D5-4B61-9D53-ACA23AB1A2CF}"/>
              </a:ext>
            </a:extLst>
          </p:cNvPr>
          <p:cNvSpPr txBox="1"/>
          <p:nvPr/>
        </p:nvSpPr>
        <p:spPr>
          <a:xfrm>
            <a:off x="8621556" y="5010997"/>
            <a:ext cx="2092435" cy="646331"/>
          </a:xfrm>
          <a:prstGeom prst="rect">
            <a:avLst/>
          </a:prstGeom>
          <a:noFill/>
        </p:spPr>
        <p:txBody>
          <a:bodyPr wrap="square" rtlCol="0">
            <a:spAutoFit/>
          </a:bodyPr>
          <a:lstStyle/>
          <a:p>
            <a:r>
              <a:rPr lang="zh-CN" altLang="en-US" sz="1200" dirty="0">
                <a:latin typeface="Agency FB" panose="020B0503020202020204" pitchFamily="34" charset="0"/>
              </a:rPr>
              <a:t>数据处理</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sp>
        <p:nvSpPr>
          <p:cNvPr id="19" name="文本框 18">
            <a:extLst>
              <a:ext uri="{FF2B5EF4-FFF2-40B4-BE49-F238E27FC236}">
                <a16:creationId xmlns:a16="http://schemas.microsoft.com/office/drawing/2014/main" id="{EFEE7156-6ACE-4B16-B279-A385BEBED2BF}"/>
              </a:ext>
            </a:extLst>
          </p:cNvPr>
          <p:cNvSpPr txBox="1"/>
          <p:nvPr/>
        </p:nvSpPr>
        <p:spPr>
          <a:xfrm>
            <a:off x="5879976" y="3933056"/>
            <a:ext cx="1211831" cy="400110"/>
          </a:xfrm>
          <a:prstGeom prst="rect">
            <a:avLst/>
          </a:prstGeom>
          <a:noFill/>
        </p:spPr>
        <p:txBody>
          <a:bodyPr wrap="square" rtlCol="0">
            <a:spAutoFit/>
          </a:bodyPr>
          <a:lstStyle/>
          <a:p>
            <a:r>
              <a:rPr lang="en-US" altLang="zh-CN" sz="2000" b="1" dirty="0">
                <a:solidFill>
                  <a:srgbClr val="FF0000"/>
                </a:solidFill>
                <a:latin typeface="Agency FB" panose="020B0503020202020204" pitchFamily="34" charset="0"/>
              </a:rPr>
              <a:t>Algorithm</a:t>
            </a:r>
          </a:p>
        </p:txBody>
      </p:sp>
    </p:spTree>
    <p:extLst>
      <p:ext uri="{BB962C8B-B14F-4D97-AF65-F5344CB8AC3E}">
        <p14:creationId xmlns:p14="http://schemas.microsoft.com/office/powerpoint/2010/main" val="16734055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3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par>
                          <p:cTn id="26" fill="hold">
                            <p:stCondLst>
                              <p:cond delay="2375"/>
                            </p:stCondLst>
                            <p:childTnLst>
                              <p:par>
                                <p:cTn id="27" presetID="21"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par>
                          <p:cTn id="30" fill="hold">
                            <p:stCondLst>
                              <p:cond delay="3375"/>
                            </p:stCondLst>
                            <p:childTnLst>
                              <p:par>
                                <p:cTn id="31" presetID="22" presetClass="entr" presetSubtype="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childTnLst>
                          </p:cTn>
                        </p:par>
                        <p:par>
                          <p:cTn id="34" fill="hold">
                            <p:stCondLst>
                              <p:cond delay="3875"/>
                            </p:stCondLst>
                            <p:childTnLst>
                              <p:par>
                                <p:cTn id="35" presetID="22" presetClass="entr" presetSubtype="1"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par>
                          <p:cTn id="38" fill="hold">
                            <p:stCondLst>
                              <p:cond delay="4375"/>
                            </p:stCondLst>
                            <p:childTnLst>
                              <p:par>
                                <p:cTn id="39" presetID="2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childTnLst>
                          </p:cTn>
                        </p:par>
                        <p:par>
                          <p:cTn id="42" fill="hold">
                            <p:stCondLst>
                              <p:cond delay="4875"/>
                            </p:stCondLst>
                            <p:childTnLst>
                              <p:par>
                                <p:cTn id="43" presetID="22" presetClass="entr" presetSubtype="1"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par>
                          <p:cTn id="46" fill="hold">
                            <p:stCondLst>
                              <p:cond delay="5375"/>
                            </p:stCondLst>
                            <p:childTnLst>
                              <p:par>
                                <p:cTn id="47" presetID="2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875"/>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6375"/>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6875"/>
                            </p:stCondLst>
                            <p:childTnLst>
                              <p:par>
                                <p:cTn id="59" presetID="22" presetClass="entr" presetSubtype="1"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par>
                          <p:cTn id="62" fill="hold">
                            <p:stCondLst>
                              <p:cond delay="7375"/>
                            </p:stCondLst>
                            <p:childTnLst>
                              <p:par>
                                <p:cTn id="63" presetID="22" presetClass="entr" presetSubtype="8"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par>
                          <p:cTn id="66" fill="hold">
                            <p:stCondLst>
                              <p:cond delay="7875"/>
                            </p:stCondLst>
                            <p:childTnLst>
                              <p:par>
                                <p:cTn id="67" presetID="22"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up)">
                                      <p:cBhvr>
                                        <p:cTn id="69" dur="500"/>
                                        <p:tgtEl>
                                          <p:spTgt spid="17"/>
                                        </p:tgtEl>
                                      </p:cBhvr>
                                    </p:animEffect>
                                  </p:childTnLst>
                                </p:cTn>
                              </p:par>
                            </p:childTnLst>
                          </p:cTn>
                        </p:par>
                        <p:par>
                          <p:cTn id="70" fill="hold">
                            <p:stCondLst>
                              <p:cond delay="8375"/>
                            </p:stCondLst>
                            <p:childTnLst>
                              <p:par>
                                <p:cTn id="71" presetID="22" presetClass="entr" presetSubtype="1"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up)">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8" grpId="0"/>
      <p:bldP spid="18" grpId="0"/>
      <p:bldP spid="23" grpId="0"/>
      <p:bldP spid="31" grpId="0"/>
      <p:bldP spid="17"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大数据的使用</a:t>
            </a:r>
            <a:endParaRPr lang="en-US" altLang="zh-CN" sz="2400" dirty="0">
              <a:latin typeface="Agency FB" panose="020B0503020202020204" pitchFamily="34" charset="0"/>
            </a:endParaRPr>
          </a:p>
        </p:txBody>
      </p:sp>
      <p:pic>
        <p:nvPicPr>
          <p:cNvPr id="6" name="图片 5">
            <a:extLst>
              <a:ext uri="{FF2B5EF4-FFF2-40B4-BE49-F238E27FC236}">
                <a16:creationId xmlns:a16="http://schemas.microsoft.com/office/drawing/2014/main" id="{26DB0ED6-C383-4CBA-815F-D838C889A43B}"/>
              </a:ext>
            </a:extLst>
          </p:cNvPr>
          <p:cNvPicPr>
            <a:picLocks noChangeAspect="1"/>
          </p:cNvPicPr>
          <p:nvPr/>
        </p:nvPicPr>
        <p:blipFill>
          <a:blip r:embed="rId3"/>
          <a:stretch>
            <a:fillRect/>
          </a:stretch>
        </p:blipFill>
        <p:spPr>
          <a:xfrm>
            <a:off x="5015880" y="4584"/>
            <a:ext cx="6577509" cy="6858000"/>
          </a:xfrm>
          <a:prstGeom prst="rect">
            <a:avLst/>
          </a:prstGeom>
        </p:spPr>
      </p:pic>
    </p:spTree>
    <p:extLst>
      <p:ext uri="{BB962C8B-B14F-4D97-AF65-F5344CB8AC3E}">
        <p14:creationId xmlns:p14="http://schemas.microsoft.com/office/powerpoint/2010/main" val="18416888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917023">
            <a:off x="3885145" y="1366554"/>
            <a:ext cx="4240873" cy="401638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文本框 5"/>
          <p:cNvSpPr txBox="1"/>
          <p:nvPr/>
        </p:nvSpPr>
        <p:spPr>
          <a:xfrm>
            <a:off x="4871864" y="5840773"/>
            <a:ext cx="3024336"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 name="文本框 6"/>
          <p:cNvSpPr txBox="1"/>
          <p:nvPr/>
        </p:nvSpPr>
        <p:spPr>
          <a:xfrm>
            <a:off x="1415480" y="2150211"/>
            <a:ext cx="2376264" cy="1200329"/>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a:t>
            </a:r>
          </a:p>
          <a:p>
            <a:r>
              <a:rPr lang="en-US" altLang="zh-CN" sz="1200" dirty="0">
                <a:latin typeface="Agency FB" panose="020B0503020202020204" pitchFamily="34" charset="0"/>
              </a:rPr>
              <a:t> Lorem ipsum dolor sit amet, consectetuer adipiscing elit. Maecenas porttitor congue massa. </a:t>
            </a:r>
          </a:p>
        </p:txBody>
      </p:sp>
      <p:sp>
        <p:nvSpPr>
          <p:cNvPr id="8" name="文本框 7"/>
          <p:cNvSpPr txBox="1"/>
          <p:nvPr/>
        </p:nvSpPr>
        <p:spPr>
          <a:xfrm>
            <a:off x="8688288" y="2150211"/>
            <a:ext cx="2376264" cy="1200329"/>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a:t>
            </a:r>
          </a:p>
          <a:p>
            <a:r>
              <a:rPr lang="en-US" altLang="zh-CN" sz="1200" dirty="0">
                <a:latin typeface="Agency FB" panose="020B0503020202020204" pitchFamily="34" charset="0"/>
              </a:rPr>
              <a:t> Lorem ipsum dolor sit amet, consectetuer adipiscing elit. Maecenas porttitor congue massa. </a:t>
            </a:r>
          </a:p>
        </p:txBody>
      </p:sp>
    </p:spTree>
    <p:extLst>
      <p:ext uri="{BB962C8B-B14F-4D97-AF65-F5344CB8AC3E}">
        <p14:creationId xmlns:p14="http://schemas.microsoft.com/office/powerpoint/2010/main" val="16262199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1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down)">
                                      <p:cBhvr>
                                        <p:cTn id="23" dur="500"/>
                                        <p:tgtEl>
                                          <p:spTgt spid="2"/>
                                        </p:tgtEl>
                                      </p:cBhvr>
                                    </p:animEffect>
                                  </p:childTnLst>
                                </p:cTn>
                              </p:par>
                            </p:childTnLst>
                          </p:cTn>
                        </p:par>
                        <p:par>
                          <p:cTn id="24" fill="hold">
                            <p:stCondLst>
                              <p:cond delay="1875"/>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375"/>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2875"/>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466426" y="2550251"/>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466426" y="1239108"/>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p:cNvGrpSpPr/>
          <p:nvPr/>
        </p:nvGrpSpPr>
        <p:grpSpPr>
          <a:xfrm>
            <a:off x="6466426" y="3861394"/>
            <a:ext cx="481012" cy="479425"/>
            <a:chOff x="5810250" y="2244726"/>
            <a:chExt cx="481012" cy="479425"/>
          </a:xfrm>
        </p:grpSpPr>
        <p:sp>
          <p:nvSpPr>
            <p:cNvPr id="10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组合 116"/>
          <p:cNvGrpSpPr/>
          <p:nvPr/>
        </p:nvGrpSpPr>
        <p:grpSpPr>
          <a:xfrm>
            <a:off x="6466426" y="5172537"/>
            <a:ext cx="481012" cy="479425"/>
            <a:chOff x="5810250" y="2244726"/>
            <a:chExt cx="481012" cy="479425"/>
          </a:xfrm>
        </p:grpSpPr>
        <p:sp>
          <p:nvSpPr>
            <p:cNvPr id="11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054245" y="1278002"/>
            <a:ext cx="2821466" cy="400110"/>
          </a:xfrm>
          <a:prstGeom prst="rect">
            <a:avLst/>
          </a:prstGeom>
          <a:noFill/>
        </p:spPr>
        <p:txBody>
          <a:bodyPr wrap="square" rtlCol="0">
            <a:spAutoFit/>
          </a:bodyPr>
          <a:lstStyle/>
          <a:p>
            <a:r>
              <a:rPr lang="zh-CN" altLang="en-US" sz="2000" dirty="0">
                <a:latin typeface="Agency FB" panose="020B0503020202020204" pitchFamily="34" charset="0"/>
              </a:rPr>
              <a:t>数据和你们</a:t>
            </a:r>
          </a:p>
        </p:txBody>
      </p:sp>
      <p:sp>
        <p:nvSpPr>
          <p:cNvPr id="134" name="文本框 133"/>
          <p:cNvSpPr txBox="1"/>
          <p:nvPr/>
        </p:nvSpPr>
        <p:spPr>
          <a:xfrm>
            <a:off x="7054245" y="2589654"/>
            <a:ext cx="2821466" cy="400110"/>
          </a:xfrm>
          <a:prstGeom prst="rect">
            <a:avLst/>
          </a:prstGeom>
          <a:noFill/>
        </p:spPr>
        <p:txBody>
          <a:bodyPr wrap="square" rtlCol="0">
            <a:spAutoFit/>
          </a:bodyPr>
          <a:lstStyle/>
          <a:p>
            <a:r>
              <a:rPr lang="zh-CN" altLang="en-US" sz="2000" dirty="0">
                <a:latin typeface="Agency FB" panose="020B0503020202020204" pitchFamily="34" charset="0"/>
              </a:rPr>
              <a:t>这是一门什么课程</a:t>
            </a:r>
          </a:p>
        </p:txBody>
      </p:sp>
      <p:sp>
        <p:nvSpPr>
          <p:cNvPr id="135" name="文本框 134"/>
          <p:cNvSpPr txBox="1"/>
          <p:nvPr/>
        </p:nvSpPr>
        <p:spPr>
          <a:xfrm>
            <a:off x="7054245" y="3901306"/>
            <a:ext cx="2821466" cy="400110"/>
          </a:xfrm>
          <a:prstGeom prst="rect">
            <a:avLst/>
          </a:prstGeom>
          <a:noFill/>
        </p:spPr>
        <p:txBody>
          <a:bodyPr wrap="square" rtlCol="0">
            <a:spAutoFit/>
          </a:bodyPr>
          <a:lstStyle/>
          <a:p>
            <a:r>
              <a:rPr lang="en-US" altLang="zh-CN" sz="2000" dirty="0">
                <a:latin typeface="Agency FB" panose="020B0503020202020204" pitchFamily="34" charset="0"/>
              </a:rPr>
              <a:t>HOW TO START</a:t>
            </a:r>
            <a:endParaRPr lang="zh-CN" altLang="en-US" sz="2000" dirty="0">
              <a:latin typeface="Agency FB" panose="020B0503020202020204" pitchFamily="34" charset="0"/>
            </a:endParaRPr>
          </a:p>
        </p:txBody>
      </p:sp>
      <p:sp>
        <p:nvSpPr>
          <p:cNvPr id="136" name="文本框 135"/>
          <p:cNvSpPr txBox="1"/>
          <p:nvPr/>
        </p:nvSpPr>
        <p:spPr>
          <a:xfrm>
            <a:off x="7054245" y="5212958"/>
            <a:ext cx="2821466" cy="400110"/>
          </a:xfrm>
          <a:prstGeom prst="rect">
            <a:avLst/>
          </a:prstGeom>
          <a:noFill/>
        </p:spPr>
        <p:txBody>
          <a:bodyPr wrap="square" rtlCol="0">
            <a:spAutoFit/>
          </a:bodyPr>
          <a:lstStyle/>
          <a:p>
            <a:r>
              <a:rPr lang="en-US" altLang="zh-CN" sz="2000" dirty="0">
                <a:latin typeface="Agency FB" panose="020B0503020202020204" pitchFamily="34" charset="0"/>
              </a:rPr>
              <a:t>HOW TO END</a:t>
            </a:r>
            <a:endParaRPr lang="zh-CN" altLang="en-US" sz="2000" dirty="0">
              <a:latin typeface="Agency FB" panose="020B0503020202020204" pitchFamily="34" charset="0"/>
            </a:endParaRPr>
          </a:p>
        </p:txBody>
      </p:sp>
      <p:sp>
        <p:nvSpPr>
          <p:cNvPr id="262" name="文本框 261"/>
          <p:cNvSpPr txBox="1"/>
          <p:nvPr/>
        </p:nvSpPr>
        <p:spPr>
          <a:xfrm>
            <a:off x="6484710" y="128765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484710" y="2593877"/>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sp>
        <p:nvSpPr>
          <p:cNvPr id="264" name="文本框 263"/>
          <p:cNvSpPr txBox="1"/>
          <p:nvPr/>
        </p:nvSpPr>
        <p:spPr>
          <a:xfrm>
            <a:off x="6484710" y="3923277"/>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03</a:t>
            </a:r>
            <a:endParaRPr lang="zh-CN" altLang="en-US" sz="2000" dirty="0">
              <a:latin typeface="Agency FB" panose="020B0503020202020204" pitchFamily="34" charset="0"/>
            </a:endParaRPr>
          </a:p>
        </p:txBody>
      </p:sp>
      <p:sp>
        <p:nvSpPr>
          <p:cNvPr id="265" name="文本框 264"/>
          <p:cNvSpPr txBox="1"/>
          <p:nvPr/>
        </p:nvSpPr>
        <p:spPr>
          <a:xfrm>
            <a:off x="6484710" y="520584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04</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054245" y="1747995"/>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054245" y="3051599"/>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a:off x="7054245" y="4328584"/>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7054245" y="5651962"/>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800"/>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300"/>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50"/>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50"/>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par>
                          <p:cTn id="55" fill="hold">
                            <p:stCondLst>
                              <p:cond delay="5775"/>
                            </p:stCondLst>
                            <p:childTnLst>
                              <p:par>
                                <p:cTn id="56" presetID="21" presetClass="entr" presetSubtype="1" fill="hold" nodeType="after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heel(1)">
                                      <p:cBhvr>
                                        <p:cTn id="58" dur="500"/>
                                        <p:tgtEl>
                                          <p:spTgt spid="101"/>
                                        </p:tgtEl>
                                      </p:cBhvr>
                                    </p:animEffect>
                                  </p:childTnLst>
                                </p:cTn>
                              </p:par>
                            </p:childTnLst>
                          </p:cTn>
                        </p:par>
                        <p:par>
                          <p:cTn id="59" fill="hold">
                            <p:stCondLst>
                              <p:cond delay="6275"/>
                            </p:stCondLst>
                            <p:childTnLst>
                              <p:par>
                                <p:cTn id="60" presetID="12" presetClass="entr" presetSubtype="4" fill="hold" grpId="0" nodeType="afterEffect">
                                  <p:stCondLst>
                                    <p:cond delay="0"/>
                                  </p:stCondLst>
                                  <p:iterate type="lt">
                                    <p:tmPct val="10000"/>
                                  </p:iterate>
                                  <p:childTnLst>
                                    <p:set>
                                      <p:cBhvr>
                                        <p:cTn id="61" dur="1" fill="hold">
                                          <p:stCondLst>
                                            <p:cond delay="0"/>
                                          </p:stCondLst>
                                        </p:cTn>
                                        <p:tgtEl>
                                          <p:spTgt spid="264"/>
                                        </p:tgtEl>
                                        <p:attrNameLst>
                                          <p:attrName>style.visibility</p:attrName>
                                        </p:attrNameLst>
                                      </p:cBhvr>
                                      <p:to>
                                        <p:strVal val="visible"/>
                                      </p:to>
                                    </p:set>
                                    <p:anim calcmode="lin" valueType="num">
                                      <p:cBhvr additive="base">
                                        <p:cTn id="62" dur="500"/>
                                        <p:tgtEl>
                                          <p:spTgt spid="264"/>
                                        </p:tgtEl>
                                        <p:attrNameLst>
                                          <p:attrName>ppt_y</p:attrName>
                                        </p:attrNameLst>
                                      </p:cBhvr>
                                      <p:tavLst>
                                        <p:tav tm="0">
                                          <p:val>
                                            <p:strVal val="#ppt_y+#ppt_h*1.125000"/>
                                          </p:val>
                                        </p:tav>
                                        <p:tav tm="100000">
                                          <p:val>
                                            <p:strVal val="#ppt_y"/>
                                          </p:val>
                                        </p:tav>
                                      </p:tavLst>
                                    </p:anim>
                                    <p:animEffect transition="in" filter="wipe(up)">
                                      <p:cBhvr>
                                        <p:cTn id="63" dur="500"/>
                                        <p:tgtEl>
                                          <p:spTgt spid="264"/>
                                        </p:tgtEl>
                                      </p:cBhvr>
                                    </p:animEffect>
                                  </p:childTnLst>
                                </p:cTn>
                              </p:par>
                            </p:childTnLst>
                          </p:cTn>
                        </p:par>
                        <p:par>
                          <p:cTn id="64" fill="hold">
                            <p:stCondLst>
                              <p:cond delay="6825"/>
                            </p:stCondLst>
                            <p:childTnLst>
                              <p:par>
                                <p:cTn id="65" presetID="22" presetClass="entr" presetSubtype="8" fill="hold" nodeType="afterEffect">
                                  <p:stCondLst>
                                    <p:cond delay="0"/>
                                  </p:stCondLst>
                                  <p:childTnLst>
                                    <p:set>
                                      <p:cBhvr>
                                        <p:cTn id="66" dur="1" fill="hold">
                                          <p:stCondLst>
                                            <p:cond delay="0"/>
                                          </p:stCondLst>
                                        </p:cTn>
                                        <p:tgtEl>
                                          <p:spTgt spid="338"/>
                                        </p:tgtEl>
                                        <p:attrNameLst>
                                          <p:attrName>style.visibility</p:attrName>
                                        </p:attrNameLst>
                                      </p:cBhvr>
                                      <p:to>
                                        <p:strVal val="visible"/>
                                      </p:to>
                                    </p:set>
                                    <p:animEffect transition="in" filter="wipe(left)">
                                      <p:cBhvr>
                                        <p:cTn id="67" dur="500"/>
                                        <p:tgtEl>
                                          <p:spTgt spid="338"/>
                                        </p:tgtEl>
                                      </p:cBhvr>
                                    </p:animEffect>
                                  </p:childTnLst>
                                </p:cTn>
                              </p:par>
                            </p:childTnLst>
                          </p:cTn>
                        </p:par>
                        <p:par>
                          <p:cTn id="68" fill="hold">
                            <p:stCondLst>
                              <p:cond delay="7325"/>
                            </p:stCondLst>
                            <p:childTnLst>
                              <p:par>
                                <p:cTn id="69" presetID="12" presetClass="entr" presetSubtype="1" fill="hold" grpId="0" nodeType="afterEffect">
                                  <p:stCondLst>
                                    <p:cond delay="0"/>
                                  </p:stCondLst>
                                  <p:iterate type="lt">
                                    <p:tmPct val="10000"/>
                                  </p:iterate>
                                  <p:childTnLst>
                                    <p:set>
                                      <p:cBhvr>
                                        <p:cTn id="70" dur="1" fill="hold">
                                          <p:stCondLst>
                                            <p:cond delay="0"/>
                                          </p:stCondLst>
                                        </p:cTn>
                                        <p:tgtEl>
                                          <p:spTgt spid="135"/>
                                        </p:tgtEl>
                                        <p:attrNameLst>
                                          <p:attrName>style.visibility</p:attrName>
                                        </p:attrNameLst>
                                      </p:cBhvr>
                                      <p:to>
                                        <p:strVal val="visible"/>
                                      </p:to>
                                    </p:set>
                                    <p:anim calcmode="lin" valueType="num">
                                      <p:cBhvr additive="base">
                                        <p:cTn id="71" dur="250"/>
                                        <p:tgtEl>
                                          <p:spTgt spid="135"/>
                                        </p:tgtEl>
                                        <p:attrNameLst>
                                          <p:attrName>ppt_y</p:attrName>
                                        </p:attrNameLst>
                                      </p:cBhvr>
                                      <p:tavLst>
                                        <p:tav tm="0">
                                          <p:val>
                                            <p:strVal val="#ppt_y-#ppt_h*1.125000"/>
                                          </p:val>
                                        </p:tav>
                                        <p:tav tm="100000">
                                          <p:val>
                                            <p:strVal val="#ppt_y"/>
                                          </p:val>
                                        </p:tav>
                                      </p:tavLst>
                                    </p:anim>
                                    <p:animEffect transition="in" filter="wipe(down)">
                                      <p:cBhvr>
                                        <p:cTn id="72" dur="250"/>
                                        <p:tgtEl>
                                          <p:spTgt spid="135"/>
                                        </p:tgtEl>
                                      </p:cBhvr>
                                    </p:animEffect>
                                  </p:childTnLst>
                                </p:cTn>
                              </p:par>
                            </p:childTnLst>
                          </p:cTn>
                        </p:par>
                        <p:par>
                          <p:cTn id="73" fill="hold">
                            <p:stCondLst>
                              <p:cond delay="7800"/>
                            </p:stCondLst>
                            <p:childTnLst>
                              <p:par>
                                <p:cTn id="74" presetID="21" presetClass="entr" presetSubtype="1" fill="hold"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wheel(1)">
                                      <p:cBhvr>
                                        <p:cTn id="76" dur="500"/>
                                        <p:tgtEl>
                                          <p:spTgt spid="117"/>
                                        </p:tgtEl>
                                      </p:cBhvr>
                                    </p:animEffect>
                                  </p:childTnLst>
                                </p:cTn>
                              </p:par>
                            </p:childTnLst>
                          </p:cTn>
                        </p:par>
                        <p:par>
                          <p:cTn id="77" fill="hold">
                            <p:stCondLst>
                              <p:cond delay="8300"/>
                            </p:stCondLst>
                            <p:childTnLst>
                              <p:par>
                                <p:cTn id="78" presetID="12" presetClass="entr" presetSubtype="4" fill="hold" grpId="0" nodeType="afterEffect">
                                  <p:stCondLst>
                                    <p:cond delay="0"/>
                                  </p:stCondLst>
                                  <p:iterate type="lt">
                                    <p:tmPct val="10000"/>
                                  </p:iterate>
                                  <p:childTnLst>
                                    <p:set>
                                      <p:cBhvr>
                                        <p:cTn id="79" dur="1" fill="hold">
                                          <p:stCondLst>
                                            <p:cond delay="0"/>
                                          </p:stCondLst>
                                        </p:cTn>
                                        <p:tgtEl>
                                          <p:spTgt spid="265"/>
                                        </p:tgtEl>
                                        <p:attrNameLst>
                                          <p:attrName>style.visibility</p:attrName>
                                        </p:attrNameLst>
                                      </p:cBhvr>
                                      <p:to>
                                        <p:strVal val="visible"/>
                                      </p:to>
                                    </p:set>
                                    <p:anim calcmode="lin" valueType="num">
                                      <p:cBhvr additive="base">
                                        <p:cTn id="80" dur="500"/>
                                        <p:tgtEl>
                                          <p:spTgt spid="265"/>
                                        </p:tgtEl>
                                        <p:attrNameLst>
                                          <p:attrName>ppt_y</p:attrName>
                                        </p:attrNameLst>
                                      </p:cBhvr>
                                      <p:tavLst>
                                        <p:tav tm="0">
                                          <p:val>
                                            <p:strVal val="#ppt_y+#ppt_h*1.125000"/>
                                          </p:val>
                                        </p:tav>
                                        <p:tav tm="100000">
                                          <p:val>
                                            <p:strVal val="#ppt_y"/>
                                          </p:val>
                                        </p:tav>
                                      </p:tavLst>
                                    </p:anim>
                                    <p:animEffect transition="in" filter="wipe(up)">
                                      <p:cBhvr>
                                        <p:cTn id="81" dur="500"/>
                                        <p:tgtEl>
                                          <p:spTgt spid="265"/>
                                        </p:tgtEl>
                                      </p:cBhvr>
                                    </p:animEffect>
                                  </p:childTnLst>
                                </p:cTn>
                              </p:par>
                            </p:childTnLst>
                          </p:cTn>
                        </p:par>
                        <p:par>
                          <p:cTn id="82" fill="hold">
                            <p:stCondLst>
                              <p:cond delay="8850"/>
                            </p:stCondLst>
                            <p:childTnLst>
                              <p:par>
                                <p:cTn id="83" presetID="22" presetClass="entr" presetSubtype="8" fill="hold" nodeType="afterEffect">
                                  <p:stCondLst>
                                    <p:cond delay="0"/>
                                  </p:stCondLst>
                                  <p:childTnLst>
                                    <p:set>
                                      <p:cBhvr>
                                        <p:cTn id="84" dur="1" fill="hold">
                                          <p:stCondLst>
                                            <p:cond delay="0"/>
                                          </p:stCondLst>
                                        </p:cTn>
                                        <p:tgtEl>
                                          <p:spTgt spid="339"/>
                                        </p:tgtEl>
                                        <p:attrNameLst>
                                          <p:attrName>style.visibility</p:attrName>
                                        </p:attrNameLst>
                                      </p:cBhvr>
                                      <p:to>
                                        <p:strVal val="visible"/>
                                      </p:to>
                                    </p:set>
                                    <p:animEffect transition="in" filter="wipe(left)">
                                      <p:cBhvr>
                                        <p:cTn id="85" dur="500"/>
                                        <p:tgtEl>
                                          <p:spTgt spid="339"/>
                                        </p:tgtEl>
                                      </p:cBhvr>
                                    </p:animEffect>
                                  </p:childTnLst>
                                </p:cTn>
                              </p:par>
                            </p:childTnLst>
                          </p:cTn>
                        </p:par>
                        <p:par>
                          <p:cTn id="86" fill="hold">
                            <p:stCondLst>
                              <p:cond delay="9350"/>
                            </p:stCondLst>
                            <p:childTnLst>
                              <p:par>
                                <p:cTn id="87" presetID="12" presetClass="entr" presetSubtype="1" fill="hold" grpId="0" nodeType="afterEffect">
                                  <p:stCondLst>
                                    <p:cond delay="0"/>
                                  </p:stCondLst>
                                  <p:iterate type="lt">
                                    <p:tmPct val="10000"/>
                                  </p:iterate>
                                  <p:childTnLst>
                                    <p:set>
                                      <p:cBhvr>
                                        <p:cTn id="88" dur="1" fill="hold">
                                          <p:stCondLst>
                                            <p:cond delay="0"/>
                                          </p:stCondLst>
                                        </p:cTn>
                                        <p:tgtEl>
                                          <p:spTgt spid="136"/>
                                        </p:tgtEl>
                                        <p:attrNameLst>
                                          <p:attrName>style.visibility</p:attrName>
                                        </p:attrNameLst>
                                      </p:cBhvr>
                                      <p:to>
                                        <p:strVal val="visible"/>
                                      </p:to>
                                    </p:set>
                                    <p:anim calcmode="lin" valueType="num">
                                      <p:cBhvr additive="base">
                                        <p:cTn id="89" dur="250"/>
                                        <p:tgtEl>
                                          <p:spTgt spid="136"/>
                                        </p:tgtEl>
                                        <p:attrNameLst>
                                          <p:attrName>ppt_y</p:attrName>
                                        </p:attrNameLst>
                                      </p:cBhvr>
                                      <p:tavLst>
                                        <p:tav tm="0">
                                          <p:val>
                                            <p:strVal val="#ppt_y-#ppt_h*1.125000"/>
                                          </p:val>
                                        </p:tav>
                                        <p:tav tm="100000">
                                          <p:val>
                                            <p:strVal val="#ppt_y"/>
                                          </p:val>
                                        </p:tav>
                                      </p:tavLst>
                                    </p:anim>
                                    <p:animEffect transition="in" filter="wipe(down)">
                                      <p:cBhvr>
                                        <p:cTn id="90"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135" grpId="0"/>
      <p:bldP spid="136" grpId="0"/>
      <p:bldP spid="262" grpId="0"/>
      <p:bldP spid="263" grpId="0"/>
      <p:bldP spid="264" grpId="0"/>
      <p:bldP spid="265" grpId="0"/>
      <p:bldP spid="3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418" y="1196752"/>
            <a:ext cx="8136904" cy="4178301"/>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7" name="文本框 6"/>
          <p:cNvSpPr txBox="1"/>
          <p:nvPr/>
        </p:nvSpPr>
        <p:spPr>
          <a:xfrm>
            <a:off x="1756206" y="5584839"/>
            <a:ext cx="8352928"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Lorem ipsum dolor sit amet, consectetuer adipiscing elit. Maecenas porttitor congue massa. Lorem ipsum dolor sit amet, consectetuer adipiscing elit. Maecenas porttitor congue massa. </a:t>
            </a:r>
          </a:p>
          <a:p>
            <a:endParaRPr lang="en-US" altLang="zh-CN" sz="1200" dirty="0">
              <a:latin typeface="Agency FB" panose="020B0503020202020204" pitchFamily="34" charset="0"/>
            </a:endParaRPr>
          </a:p>
        </p:txBody>
      </p:sp>
    </p:spTree>
    <p:extLst>
      <p:ext uri="{BB962C8B-B14F-4D97-AF65-F5344CB8AC3E}">
        <p14:creationId xmlns:p14="http://schemas.microsoft.com/office/powerpoint/2010/main" val="2046377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p:tgtEl>
                                          <p:spTgt spid="6"/>
                                        </p:tgtEl>
                                        <p:attrNameLst>
                                          <p:attrName>ppt_y</p:attrName>
                                        </p:attrNameLst>
                                      </p:cBhvr>
                                      <p:tavLst>
                                        <p:tav tm="0">
                                          <p:val>
                                            <p:strVal val="#ppt_y-#ppt_h*1.125000"/>
                                          </p:val>
                                        </p:tav>
                                        <p:tav tm="100000">
                                          <p:val>
                                            <p:strVal val="#ppt_y"/>
                                          </p:val>
                                        </p:tav>
                                      </p:tavLst>
                                    </p:anim>
                                    <p:animEffect transition="in" filter="wipe(down)">
                                      <p:cBhvr>
                                        <p:cTn id="18" dur="250"/>
                                        <p:tgtEl>
                                          <p:spTgt spid="6"/>
                                        </p:tgtEl>
                                      </p:cBhvr>
                                    </p:animEffect>
                                  </p:childTnLst>
                                </p:cTn>
                              </p:par>
                            </p:childTnLst>
                          </p:cTn>
                        </p:par>
                        <p:par>
                          <p:cTn id="19" fill="hold">
                            <p:stCondLst>
                              <p:cond delay="1375"/>
                            </p:stCondLst>
                            <p:childTnLst>
                              <p:par>
                                <p:cTn id="20" presetID="42"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anim calcmode="lin" valueType="num">
                                      <p:cBhvr>
                                        <p:cTn id="23" dur="750" fill="hold"/>
                                        <p:tgtEl>
                                          <p:spTgt spid="3"/>
                                        </p:tgtEl>
                                        <p:attrNameLst>
                                          <p:attrName>ppt_x</p:attrName>
                                        </p:attrNameLst>
                                      </p:cBhvr>
                                      <p:tavLst>
                                        <p:tav tm="0">
                                          <p:val>
                                            <p:strVal val="#ppt_x"/>
                                          </p:val>
                                        </p:tav>
                                        <p:tav tm="100000">
                                          <p:val>
                                            <p:strVal val="#ppt_x"/>
                                          </p:val>
                                        </p:tav>
                                      </p:tavLst>
                                    </p:anim>
                                    <p:anim calcmode="lin" valueType="num">
                                      <p:cBhvr>
                                        <p:cTn id="24" dur="75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2125"/>
                            </p:stCondLst>
                            <p:childTnLst>
                              <p:par>
                                <p:cTn id="26" presetID="22"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445852" y="3140968"/>
            <a:ext cx="5323868" cy="384207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椭圆 5"/>
          <p:cNvSpPr/>
          <p:nvPr/>
        </p:nvSpPr>
        <p:spPr>
          <a:xfrm>
            <a:off x="2999656" y="2420888"/>
            <a:ext cx="6264696" cy="6264696"/>
          </a:xfrm>
          <a:prstGeom prst="ellipse">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endCxn id="6" idx="1"/>
          </p:cNvCxnSpPr>
          <p:nvPr/>
        </p:nvCxnSpPr>
        <p:spPr>
          <a:xfrm>
            <a:off x="2927806" y="2700440"/>
            <a:ext cx="989293"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6" idx="7"/>
          </p:cNvCxnSpPr>
          <p:nvPr/>
        </p:nvCxnSpPr>
        <p:spPr>
          <a:xfrm flipH="1">
            <a:off x="8346909" y="2700440"/>
            <a:ext cx="989294"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6" idx="2"/>
          </p:cNvCxnSpPr>
          <p:nvPr/>
        </p:nvCxnSpPr>
        <p:spPr>
          <a:xfrm>
            <a:off x="1721036"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6" idx="6"/>
          </p:cNvCxnSpPr>
          <p:nvPr/>
        </p:nvCxnSpPr>
        <p:spPr>
          <a:xfrm flipH="1">
            <a:off x="9264352"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79468" y="4565153"/>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2" name="文本框 21"/>
          <p:cNvSpPr txBox="1"/>
          <p:nvPr/>
        </p:nvSpPr>
        <p:spPr>
          <a:xfrm>
            <a:off x="2128013" y="1869442"/>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3" name="文本框 22"/>
          <p:cNvSpPr txBox="1"/>
          <p:nvPr/>
        </p:nvSpPr>
        <p:spPr>
          <a:xfrm>
            <a:off x="8544272" y="1897823"/>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4" name="文本框 23"/>
          <p:cNvSpPr txBox="1"/>
          <p:nvPr/>
        </p:nvSpPr>
        <p:spPr>
          <a:xfrm>
            <a:off x="9487450" y="4646506"/>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25054767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1875"/>
                            </p:stCondLst>
                            <p:childTnLst>
                              <p:par>
                                <p:cTn id="25" presetID="21"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8)">
                                      <p:cBhvr>
                                        <p:cTn id="27" dur="500"/>
                                        <p:tgtEl>
                                          <p:spTgt spid="6"/>
                                        </p:tgtEl>
                                      </p:cBhvr>
                                    </p:animEffect>
                                  </p:childTnLst>
                                </p:cTn>
                              </p:par>
                            </p:childTnLst>
                          </p:cTn>
                        </p:par>
                        <p:par>
                          <p:cTn id="28" fill="hold">
                            <p:stCondLst>
                              <p:cond delay="2375"/>
                            </p:stCondLst>
                            <p:childTnLst>
                              <p:par>
                                <p:cTn id="29" presetID="22" presetClass="entr" presetSubtype="2"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500"/>
                                        <p:tgtEl>
                                          <p:spTgt spid="7"/>
                                        </p:tgtEl>
                                      </p:cBhvr>
                                    </p:animEffect>
                                  </p:childTnLst>
                                </p:cTn>
                              </p:par>
                              <p:par>
                                <p:cTn id="32" presetID="2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2875"/>
                            </p:stCondLst>
                            <p:childTnLst>
                              <p:par>
                                <p:cTn id="42" presetID="22" presetClass="entr" presetSubtype="1"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up)">
                                      <p:cBhvr>
                                        <p:cTn id="44" dur="500"/>
                                        <p:tgtEl>
                                          <p:spTgt spid="21"/>
                                        </p:tgtEl>
                                      </p:cBhvr>
                                    </p:animEffect>
                                  </p:childTnLst>
                                </p:cTn>
                              </p:par>
                            </p:childTnLst>
                          </p:cTn>
                        </p:par>
                        <p:par>
                          <p:cTn id="45" fill="hold">
                            <p:stCondLst>
                              <p:cond delay="3375"/>
                            </p:stCondLst>
                            <p:childTnLst>
                              <p:par>
                                <p:cTn id="46" presetID="22" presetClass="entr" presetSubtype="1"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500"/>
                                        <p:tgtEl>
                                          <p:spTgt spid="22"/>
                                        </p:tgtEl>
                                      </p:cBhvr>
                                    </p:animEffect>
                                  </p:childTnLst>
                                </p:cTn>
                              </p:par>
                            </p:childTnLst>
                          </p:cTn>
                        </p:par>
                        <p:par>
                          <p:cTn id="49" fill="hold">
                            <p:stCondLst>
                              <p:cond delay="3875"/>
                            </p:stCondLst>
                            <p:childTnLst>
                              <p:par>
                                <p:cTn id="50" presetID="22" presetClass="entr" presetSubtype="1"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par>
                          <p:cTn id="53" fill="hold">
                            <p:stCondLst>
                              <p:cond delay="4375"/>
                            </p:stCondLst>
                            <p:childTnLst>
                              <p:par>
                                <p:cTn id="54" presetID="22" presetClass="entr" presetSubtype="1"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up)">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21" grpId="0"/>
      <p:bldP spid="22"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9889698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893802" y="1772816"/>
            <a:ext cx="5275729" cy="5085184"/>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10" name="任意多边形 9"/>
          <p:cNvSpPr/>
          <p:nvPr/>
        </p:nvSpPr>
        <p:spPr>
          <a:xfrm>
            <a:off x="-23751" y="2066306"/>
            <a:ext cx="7208322" cy="760021"/>
          </a:xfrm>
          <a:custGeom>
            <a:avLst/>
            <a:gdLst>
              <a:gd name="connsiteX0" fmla="*/ 7208322 w 7208322"/>
              <a:gd name="connsiteY0" fmla="*/ 0 h 760021"/>
              <a:gd name="connsiteX1" fmla="*/ 5177642 w 7208322"/>
              <a:gd name="connsiteY1" fmla="*/ 237507 h 760021"/>
              <a:gd name="connsiteX2" fmla="*/ 0 w 7208322"/>
              <a:gd name="connsiteY2" fmla="*/ 760021 h 760021"/>
            </a:gdLst>
            <a:ahLst/>
            <a:cxnLst>
              <a:cxn ang="0">
                <a:pos x="connsiteX0" y="connsiteY0"/>
              </a:cxn>
              <a:cxn ang="0">
                <a:pos x="connsiteX1" y="connsiteY1"/>
              </a:cxn>
              <a:cxn ang="0">
                <a:pos x="connsiteX2" y="connsiteY2"/>
              </a:cxn>
            </a:cxnLst>
            <a:rect l="l" t="t" r="r" b="b"/>
            <a:pathLst>
              <a:path w="7208322" h="760021">
                <a:moveTo>
                  <a:pt x="7208322" y="0"/>
                </a:moveTo>
                <a:lnTo>
                  <a:pt x="5177642" y="237507"/>
                </a:lnTo>
                <a:lnTo>
                  <a:pt x="0" y="760021"/>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1875" y="3218213"/>
            <a:ext cx="6994566" cy="712519"/>
          </a:xfrm>
          <a:custGeom>
            <a:avLst/>
            <a:gdLst>
              <a:gd name="connsiteX0" fmla="*/ 6994566 w 6994566"/>
              <a:gd name="connsiteY0" fmla="*/ 0 h 712519"/>
              <a:gd name="connsiteX1" fmla="*/ 0 w 6994566"/>
              <a:gd name="connsiteY1" fmla="*/ 712519 h 712519"/>
            </a:gdLst>
            <a:ahLst/>
            <a:cxnLst>
              <a:cxn ang="0">
                <a:pos x="connsiteX0" y="connsiteY0"/>
              </a:cxn>
              <a:cxn ang="0">
                <a:pos x="connsiteX1" y="connsiteY1"/>
              </a:cxn>
            </a:cxnLst>
            <a:rect l="l" t="t" r="r" b="b"/>
            <a:pathLst>
              <a:path w="6994566" h="712519">
                <a:moveTo>
                  <a:pt x="6994566" y="0"/>
                </a:moveTo>
                <a:lnTo>
                  <a:pt x="0" y="712519"/>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7501" y="4061361"/>
            <a:ext cx="8229600" cy="878774"/>
          </a:xfrm>
          <a:custGeom>
            <a:avLst/>
            <a:gdLst>
              <a:gd name="connsiteX0" fmla="*/ 8229600 w 8229600"/>
              <a:gd name="connsiteY0" fmla="*/ 0 h 878774"/>
              <a:gd name="connsiteX1" fmla="*/ 0 w 8229600"/>
              <a:gd name="connsiteY1" fmla="*/ 878774 h 878774"/>
            </a:gdLst>
            <a:ahLst/>
            <a:cxnLst>
              <a:cxn ang="0">
                <a:pos x="connsiteX0" y="connsiteY0"/>
              </a:cxn>
              <a:cxn ang="0">
                <a:pos x="connsiteX1" y="connsiteY1"/>
              </a:cxn>
            </a:cxnLst>
            <a:rect l="l" t="t" r="r" b="b"/>
            <a:pathLst>
              <a:path w="8229600" h="878774">
                <a:moveTo>
                  <a:pt x="8229600" y="0"/>
                </a:moveTo>
                <a:lnTo>
                  <a:pt x="0" y="878774"/>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47501" y="5088577"/>
            <a:ext cx="7980219" cy="819397"/>
          </a:xfrm>
          <a:custGeom>
            <a:avLst/>
            <a:gdLst>
              <a:gd name="connsiteX0" fmla="*/ 7980219 w 7980219"/>
              <a:gd name="connsiteY0" fmla="*/ 0 h 819397"/>
              <a:gd name="connsiteX1" fmla="*/ 0 w 7980219"/>
              <a:gd name="connsiteY1" fmla="*/ 819397 h 819397"/>
            </a:gdLst>
            <a:ahLst/>
            <a:cxnLst>
              <a:cxn ang="0">
                <a:pos x="connsiteX0" y="connsiteY0"/>
              </a:cxn>
              <a:cxn ang="0">
                <a:pos x="connsiteX1" y="connsiteY1"/>
              </a:cxn>
            </a:cxnLst>
            <a:rect l="l" t="t" r="r" b="b"/>
            <a:pathLst>
              <a:path w="7980219" h="819397">
                <a:moveTo>
                  <a:pt x="7980219" y="0"/>
                </a:moveTo>
                <a:lnTo>
                  <a:pt x="0" y="819397"/>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rot="21239994">
            <a:off x="1161981" y="1942140"/>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6" name="文本框 15"/>
          <p:cNvSpPr txBox="1"/>
          <p:nvPr/>
        </p:nvSpPr>
        <p:spPr>
          <a:xfrm rot="21239994">
            <a:off x="1161981" y="3045409"/>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7" name="文本框 16"/>
          <p:cNvSpPr txBox="1"/>
          <p:nvPr/>
        </p:nvSpPr>
        <p:spPr>
          <a:xfrm rot="21239994">
            <a:off x="1161980" y="4051572"/>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8" name="文本框 17"/>
          <p:cNvSpPr txBox="1"/>
          <p:nvPr/>
        </p:nvSpPr>
        <p:spPr>
          <a:xfrm rot="21239994">
            <a:off x="1161979" y="5057734"/>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9" name="文本框 18"/>
          <p:cNvSpPr txBox="1"/>
          <p:nvPr/>
        </p:nvSpPr>
        <p:spPr>
          <a:xfrm>
            <a:off x="427584" y="2143496"/>
            <a:ext cx="699861" cy="584775"/>
          </a:xfrm>
          <a:prstGeom prst="rect">
            <a:avLst/>
          </a:prstGeom>
          <a:noFill/>
        </p:spPr>
        <p:txBody>
          <a:bodyPr wrap="square" rtlCol="0">
            <a:spAutoFit/>
          </a:bodyPr>
          <a:lstStyle/>
          <a:p>
            <a:pPr algn="ctr"/>
            <a:r>
              <a:rPr lang="en-US" altLang="zh-CN" sz="3200" dirty="0">
                <a:latin typeface="Agency FB" panose="020B0503020202020204" pitchFamily="34" charset="0"/>
              </a:rPr>
              <a:t>01</a:t>
            </a:r>
            <a:endParaRPr lang="zh-CN" altLang="en-US" sz="3200" dirty="0">
              <a:latin typeface="Agency FB" panose="020B0503020202020204" pitchFamily="34" charset="0"/>
            </a:endParaRPr>
          </a:p>
        </p:txBody>
      </p:sp>
      <p:sp>
        <p:nvSpPr>
          <p:cNvPr id="20" name="文本框 19"/>
          <p:cNvSpPr txBox="1"/>
          <p:nvPr/>
        </p:nvSpPr>
        <p:spPr>
          <a:xfrm>
            <a:off x="427584" y="3292081"/>
            <a:ext cx="699861" cy="584775"/>
          </a:xfrm>
          <a:prstGeom prst="rect">
            <a:avLst/>
          </a:prstGeom>
          <a:noFill/>
        </p:spPr>
        <p:txBody>
          <a:bodyPr wrap="square" rtlCol="0">
            <a:spAutoFit/>
          </a:bodyPr>
          <a:lstStyle/>
          <a:p>
            <a:pPr algn="ctr"/>
            <a:r>
              <a:rPr lang="en-US" altLang="zh-CN" sz="3200" dirty="0">
                <a:latin typeface="Agency FB" panose="020B0503020202020204" pitchFamily="34" charset="0"/>
              </a:rPr>
              <a:t>02</a:t>
            </a:r>
            <a:endParaRPr lang="zh-CN" altLang="en-US" sz="3200" dirty="0">
              <a:latin typeface="Agency FB" panose="020B0503020202020204" pitchFamily="34" charset="0"/>
            </a:endParaRPr>
          </a:p>
        </p:txBody>
      </p:sp>
      <p:sp>
        <p:nvSpPr>
          <p:cNvPr id="21" name="文本框 20"/>
          <p:cNvSpPr txBox="1"/>
          <p:nvPr/>
        </p:nvSpPr>
        <p:spPr>
          <a:xfrm>
            <a:off x="427583" y="4298244"/>
            <a:ext cx="699861" cy="584775"/>
          </a:xfrm>
          <a:prstGeom prst="rect">
            <a:avLst/>
          </a:prstGeom>
          <a:noFill/>
        </p:spPr>
        <p:txBody>
          <a:bodyPr wrap="square" rtlCol="0">
            <a:spAutoFit/>
          </a:bodyPr>
          <a:lstStyle/>
          <a:p>
            <a:pPr algn="ctr"/>
            <a:r>
              <a:rPr lang="en-US" altLang="zh-CN" sz="3200" dirty="0">
                <a:latin typeface="Agency FB" panose="020B0503020202020204" pitchFamily="34" charset="0"/>
              </a:rPr>
              <a:t>03</a:t>
            </a:r>
            <a:endParaRPr lang="zh-CN" altLang="en-US" sz="3200" dirty="0">
              <a:latin typeface="Agency FB" panose="020B0503020202020204" pitchFamily="34" charset="0"/>
            </a:endParaRPr>
          </a:p>
        </p:txBody>
      </p:sp>
      <p:sp>
        <p:nvSpPr>
          <p:cNvPr id="22" name="文本框 21"/>
          <p:cNvSpPr txBox="1"/>
          <p:nvPr/>
        </p:nvSpPr>
        <p:spPr>
          <a:xfrm>
            <a:off x="460989" y="5205887"/>
            <a:ext cx="699861" cy="584775"/>
          </a:xfrm>
          <a:prstGeom prst="rect">
            <a:avLst/>
          </a:prstGeom>
          <a:noFill/>
        </p:spPr>
        <p:txBody>
          <a:bodyPr wrap="square" rtlCol="0">
            <a:spAutoFit/>
          </a:bodyPr>
          <a:lstStyle/>
          <a:p>
            <a:pPr algn="ctr"/>
            <a:r>
              <a:rPr lang="en-US" altLang="zh-CN" sz="3200" dirty="0">
                <a:latin typeface="Agency FB" panose="020B0503020202020204" pitchFamily="34" charset="0"/>
              </a:rPr>
              <a:t>04</a:t>
            </a:r>
            <a:endParaRPr lang="zh-CN" altLang="en-US" sz="3200" dirty="0">
              <a:latin typeface="Agency FB" panose="020B0503020202020204" pitchFamily="34" charset="0"/>
            </a:endParaRPr>
          </a:p>
        </p:txBody>
      </p:sp>
    </p:spTree>
    <p:extLst>
      <p:ext uri="{BB962C8B-B14F-4D97-AF65-F5344CB8AC3E}">
        <p14:creationId xmlns:p14="http://schemas.microsoft.com/office/powerpoint/2010/main" val="27781063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 presetClass="entr" presetSubtype="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1875"/>
                            </p:stCondLst>
                            <p:childTnLst>
                              <p:par>
                                <p:cTn id="25" presetID="22" presetClass="entr" presetSubtype="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par>
                          <p:cTn id="28" fill="hold">
                            <p:stCondLst>
                              <p:cond delay="2375"/>
                            </p:stCondLst>
                            <p:childTnLst>
                              <p:par>
                                <p:cTn id="29" presetID="12" presetClass="entr" presetSubtype="4" fill="hold" grpId="0" nodeType="afterEffect">
                                  <p:stCondLst>
                                    <p:cond delay="0"/>
                                  </p:stCondLst>
                                  <p:iterate type="lt">
                                    <p:tmPct val="10000"/>
                                  </p:iterate>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childTnLst>
                          </p:cTn>
                        </p:par>
                        <p:par>
                          <p:cTn id="33" fill="hold">
                            <p:stCondLst>
                              <p:cond delay="2925"/>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3425"/>
                            </p:stCondLst>
                            <p:childTnLst>
                              <p:par>
                                <p:cTn id="38" presetID="22" presetClass="entr" presetSubtype="2"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par>
                          <p:cTn id="41" fill="hold">
                            <p:stCondLst>
                              <p:cond delay="392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p:tgtEl>
                                          <p:spTgt spid="20"/>
                                        </p:tgtEl>
                                        <p:attrNameLst>
                                          <p:attrName>ppt_y</p:attrName>
                                        </p:attrNameLst>
                                      </p:cBhvr>
                                      <p:tavLst>
                                        <p:tav tm="0">
                                          <p:val>
                                            <p:strVal val="#ppt_y+#ppt_h*1.125000"/>
                                          </p:val>
                                        </p:tav>
                                        <p:tav tm="100000">
                                          <p:val>
                                            <p:strVal val="#ppt_y"/>
                                          </p:val>
                                        </p:tav>
                                      </p:tavLst>
                                    </p:anim>
                                    <p:animEffect transition="in" filter="wipe(up)">
                                      <p:cBhvr>
                                        <p:cTn id="45" dur="500"/>
                                        <p:tgtEl>
                                          <p:spTgt spid="20"/>
                                        </p:tgtEl>
                                      </p:cBhvr>
                                    </p:animEffect>
                                  </p:childTnLst>
                                </p:cTn>
                              </p:par>
                            </p:childTnLst>
                          </p:cTn>
                        </p:par>
                        <p:par>
                          <p:cTn id="46" fill="hold">
                            <p:stCondLst>
                              <p:cond delay="4475"/>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4975"/>
                            </p:stCondLst>
                            <p:childTnLst>
                              <p:par>
                                <p:cTn id="51" presetID="22" presetClass="entr" presetSubtype="2"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right)">
                                      <p:cBhvr>
                                        <p:cTn id="53" dur="500"/>
                                        <p:tgtEl>
                                          <p:spTgt spid="13"/>
                                        </p:tgtEl>
                                      </p:cBhvr>
                                    </p:animEffect>
                                  </p:childTnLst>
                                </p:cTn>
                              </p:par>
                            </p:childTnLst>
                          </p:cTn>
                        </p:par>
                        <p:par>
                          <p:cTn id="54" fill="hold">
                            <p:stCondLst>
                              <p:cond delay="5475"/>
                            </p:stCondLst>
                            <p:childTnLst>
                              <p:par>
                                <p:cTn id="55" presetID="12" presetClass="entr" presetSubtype="4" fill="hold" grpId="0" nodeType="afterEffect">
                                  <p:stCondLst>
                                    <p:cond delay="0"/>
                                  </p:stCondLst>
                                  <p:iterate type="lt">
                                    <p:tmPct val="10000"/>
                                  </p:iterate>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p:tgtEl>
                                          <p:spTgt spid="21"/>
                                        </p:tgtEl>
                                        <p:attrNameLst>
                                          <p:attrName>ppt_y</p:attrName>
                                        </p:attrNameLst>
                                      </p:cBhvr>
                                      <p:tavLst>
                                        <p:tav tm="0">
                                          <p:val>
                                            <p:strVal val="#ppt_y+#ppt_h*1.125000"/>
                                          </p:val>
                                        </p:tav>
                                        <p:tav tm="100000">
                                          <p:val>
                                            <p:strVal val="#ppt_y"/>
                                          </p:val>
                                        </p:tav>
                                      </p:tavLst>
                                    </p:anim>
                                    <p:animEffect transition="in" filter="wipe(up)">
                                      <p:cBhvr>
                                        <p:cTn id="58" dur="500"/>
                                        <p:tgtEl>
                                          <p:spTgt spid="21"/>
                                        </p:tgtEl>
                                      </p:cBhvr>
                                    </p:animEffect>
                                  </p:childTnLst>
                                </p:cTn>
                              </p:par>
                            </p:childTnLst>
                          </p:cTn>
                        </p:par>
                        <p:par>
                          <p:cTn id="59" fill="hold">
                            <p:stCondLst>
                              <p:cond delay="6025"/>
                            </p:stCondLst>
                            <p:childTnLst>
                              <p:par>
                                <p:cTn id="60" presetID="22" presetClass="entr" presetSubtype="8"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par>
                          <p:cTn id="63" fill="hold">
                            <p:stCondLst>
                              <p:cond delay="6525"/>
                            </p:stCondLst>
                            <p:childTnLst>
                              <p:par>
                                <p:cTn id="64" presetID="22" presetClass="entr" presetSubtype="2"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par>
                          <p:cTn id="67" fill="hold">
                            <p:stCondLst>
                              <p:cond delay="7025"/>
                            </p:stCondLst>
                            <p:childTnLst>
                              <p:par>
                                <p:cTn id="68" presetID="12" presetClass="entr" presetSubtype="4" fill="hold" grpId="0" nodeType="afterEffect">
                                  <p:stCondLst>
                                    <p:cond delay="0"/>
                                  </p:stCondLst>
                                  <p:iterate type="lt">
                                    <p:tmPct val="10000"/>
                                  </p:iterate>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p:tgtEl>
                                          <p:spTgt spid="22"/>
                                        </p:tgtEl>
                                        <p:attrNameLst>
                                          <p:attrName>ppt_y</p:attrName>
                                        </p:attrNameLst>
                                      </p:cBhvr>
                                      <p:tavLst>
                                        <p:tav tm="0">
                                          <p:val>
                                            <p:strVal val="#ppt_y+#ppt_h*1.125000"/>
                                          </p:val>
                                        </p:tav>
                                        <p:tav tm="100000">
                                          <p:val>
                                            <p:strVal val="#ppt_y"/>
                                          </p:val>
                                        </p:tav>
                                      </p:tavLst>
                                    </p:anim>
                                    <p:animEffect transition="in" filter="wipe(up)">
                                      <p:cBhvr>
                                        <p:cTn id="71" dur="500"/>
                                        <p:tgtEl>
                                          <p:spTgt spid="22"/>
                                        </p:tgtEl>
                                      </p:cBhvr>
                                    </p:animEffect>
                                  </p:childTnLst>
                                </p:cTn>
                              </p:par>
                            </p:childTnLst>
                          </p:cTn>
                        </p:par>
                        <p:par>
                          <p:cTn id="72" fill="hold">
                            <p:stCondLst>
                              <p:cond delay="7575"/>
                            </p:stCondLst>
                            <p:childTnLst>
                              <p:par>
                                <p:cTn id="73" presetID="22" presetClass="entr" presetSubtype="8"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animBg="1"/>
      <p:bldP spid="11" grpId="0" animBg="1"/>
      <p:bldP spid="13" grpId="0" animBg="1"/>
      <p:bldP spid="14" grpId="0" animBg="1"/>
      <p:bldP spid="15" grpId="0"/>
      <p:bldP spid="16" grpId="0"/>
      <p:bldP spid="17" grpId="0"/>
      <p:bldP spid="18" grpId="0"/>
      <p:bldP spid="19" grpId="0"/>
      <p:bldP spid="20"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24168" y="2409559"/>
            <a:ext cx="1922418"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
        <p:nvSpPr>
          <p:cNvPr id="141" name="文本框 140"/>
          <p:cNvSpPr txBox="1"/>
          <p:nvPr/>
        </p:nvSpPr>
        <p:spPr>
          <a:xfrm>
            <a:off x="8224168" y="3892078"/>
            <a:ext cx="1922418"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
        <p:nvSpPr>
          <p:cNvPr id="142" name="文本框 141"/>
          <p:cNvSpPr txBox="1"/>
          <p:nvPr/>
        </p:nvSpPr>
        <p:spPr>
          <a:xfrm>
            <a:off x="4255287" y="4446334"/>
            <a:ext cx="1922418"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Tree>
    <p:extLst>
      <p:ext uri="{BB962C8B-B14F-4D97-AF65-F5344CB8AC3E}">
        <p14:creationId xmlns:p14="http://schemas.microsoft.com/office/powerpoint/2010/main" val="4391831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37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2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2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2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2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2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2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2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2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2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2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25"/>
                            </p:stCondLst>
                            <p:childTnLst>
                              <p:par>
                                <p:cTn id="68" presetID="22" presetClass="entr" presetSubtype="8" fill="hold" grpId="0" nodeType="after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wipe(left)">
                                      <p:cBhvr>
                                        <p:cTn id="70"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3792" y="2189185"/>
            <a:ext cx="4021280" cy="3991798"/>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弧形 5"/>
          <p:cNvSpPr/>
          <p:nvPr/>
        </p:nvSpPr>
        <p:spPr>
          <a:xfrm>
            <a:off x="3894172" y="1844824"/>
            <a:ext cx="4680520" cy="4680520"/>
          </a:xfrm>
          <a:prstGeom prst="arc">
            <a:avLst>
              <a:gd name="adj1" fmla="val 16527998"/>
              <a:gd name="adj2" fmla="val 13705573"/>
            </a:avLst>
          </a:prstGeom>
          <a:ln>
            <a:solidFill>
              <a:schemeClr val="tx1"/>
            </a:solidFill>
            <a:prstDash val="dash"/>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1631504" y="4421433"/>
            <a:ext cx="226266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89223" y="3691397"/>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cxnSp>
        <p:nvCxnSpPr>
          <p:cNvPr id="16" name="直接连接符 15"/>
          <p:cNvCxnSpPr/>
          <p:nvPr/>
        </p:nvCxnSpPr>
        <p:spPr>
          <a:xfrm flipH="1">
            <a:off x="8574692" y="4337728"/>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12076" y="3538753"/>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
        <p:nvSpPr>
          <p:cNvPr id="23" name="文本框 22"/>
          <p:cNvSpPr txBox="1"/>
          <p:nvPr/>
        </p:nvSpPr>
        <p:spPr>
          <a:xfrm>
            <a:off x="8687206" y="1565639"/>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cxnSp>
        <p:nvCxnSpPr>
          <p:cNvPr id="27" name="直接连接符 26"/>
          <p:cNvCxnSpPr/>
          <p:nvPr/>
        </p:nvCxnSpPr>
        <p:spPr>
          <a:xfrm flipH="1">
            <a:off x="6444873" y="1829746"/>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388184" y="2549225"/>
            <a:ext cx="119564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163696" y="2211970"/>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Tree>
    <p:extLst>
      <p:ext uri="{BB962C8B-B14F-4D97-AF65-F5344CB8AC3E}">
        <p14:creationId xmlns:p14="http://schemas.microsoft.com/office/powerpoint/2010/main" val="196488039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3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par>
                          <p:cTn id="26" fill="hold">
                            <p:stCondLst>
                              <p:cond delay="2375"/>
                            </p:stCondLst>
                            <p:childTnLst>
                              <p:par>
                                <p:cTn id="27" presetID="21"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par>
                          <p:cTn id="30" fill="hold">
                            <p:stCondLst>
                              <p:cond delay="3375"/>
                            </p:stCondLst>
                            <p:childTnLst>
                              <p:par>
                                <p:cTn id="31" presetID="22" presetClass="entr" presetSubtype="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childTnLst>
                          </p:cTn>
                        </p:par>
                        <p:par>
                          <p:cTn id="34" fill="hold">
                            <p:stCondLst>
                              <p:cond delay="3875"/>
                            </p:stCondLst>
                            <p:childTnLst>
                              <p:par>
                                <p:cTn id="35" presetID="22" presetClass="entr" presetSubtype="1"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par>
                          <p:cTn id="38" fill="hold">
                            <p:stCondLst>
                              <p:cond delay="4375"/>
                            </p:stCondLst>
                            <p:childTnLst>
                              <p:par>
                                <p:cTn id="39" presetID="2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childTnLst>
                          </p:cTn>
                        </p:par>
                        <p:par>
                          <p:cTn id="42" fill="hold">
                            <p:stCondLst>
                              <p:cond delay="4875"/>
                            </p:stCondLst>
                            <p:childTnLst>
                              <p:par>
                                <p:cTn id="43" presetID="22" presetClass="entr" presetSubtype="1"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par>
                          <p:cTn id="46" fill="hold">
                            <p:stCondLst>
                              <p:cond delay="5375"/>
                            </p:stCondLst>
                            <p:childTnLst>
                              <p:par>
                                <p:cTn id="47" presetID="2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875"/>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6375"/>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6875"/>
                            </p:stCondLst>
                            <p:childTnLst>
                              <p:par>
                                <p:cTn id="59" presetID="22" presetClass="entr" presetSubtype="1"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8" grpId="0"/>
      <p:bldP spid="18" grpId="0"/>
      <p:bldP spid="23"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3407591" y="2521521"/>
            <a:ext cx="294953"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01</a:t>
            </a:r>
          </a:p>
        </p:txBody>
      </p:sp>
      <p:sp>
        <p:nvSpPr>
          <p:cNvPr id="3" name="Text Placeholder 3"/>
          <p:cNvSpPr txBox="1">
            <a:spLocks/>
          </p:cNvSpPr>
          <p:nvPr/>
        </p:nvSpPr>
        <p:spPr>
          <a:xfrm>
            <a:off x="5554913" y="2521521"/>
            <a:ext cx="379912"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02</a:t>
            </a:r>
          </a:p>
        </p:txBody>
      </p:sp>
      <p:sp>
        <p:nvSpPr>
          <p:cNvPr id="4" name="Text Placeholder 3"/>
          <p:cNvSpPr txBox="1">
            <a:spLocks/>
          </p:cNvSpPr>
          <p:nvPr/>
        </p:nvSpPr>
        <p:spPr>
          <a:xfrm>
            <a:off x="7720935" y="2521521"/>
            <a:ext cx="39594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03</a:t>
            </a:r>
          </a:p>
        </p:txBody>
      </p:sp>
      <p:sp>
        <p:nvSpPr>
          <p:cNvPr id="5" name="Text Placeholder 3"/>
          <p:cNvSpPr txBox="1">
            <a:spLocks/>
          </p:cNvSpPr>
          <p:nvPr/>
        </p:nvSpPr>
        <p:spPr>
          <a:xfrm>
            <a:off x="3357097" y="4198533"/>
            <a:ext cx="39594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06</a:t>
            </a:r>
          </a:p>
        </p:txBody>
      </p:sp>
      <p:sp>
        <p:nvSpPr>
          <p:cNvPr id="6" name="Text Placeholder 3"/>
          <p:cNvSpPr txBox="1">
            <a:spLocks/>
          </p:cNvSpPr>
          <p:nvPr/>
        </p:nvSpPr>
        <p:spPr>
          <a:xfrm>
            <a:off x="5539535" y="4198533"/>
            <a:ext cx="389529"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05</a:t>
            </a:r>
          </a:p>
        </p:txBody>
      </p:sp>
      <p:sp>
        <p:nvSpPr>
          <p:cNvPr id="7" name="Text Placeholder 3"/>
          <p:cNvSpPr txBox="1">
            <a:spLocks/>
          </p:cNvSpPr>
          <p:nvPr/>
        </p:nvSpPr>
        <p:spPr>
          <a:xfrm>
            <a:off x="7764185" y="4198533"/>
            <a:ext cx="376705"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04</a:t>
            </a:r>
          </a:p>
        </p:txBody>
      </p:sp>
      <p:cxnSp>
        <p:nvCxnSpPr>
          <p:cNvPr id="8" name="Straight Connector 25"/>
          <p:cNvCxnSpPr/>
          <p:nvPr/>
        </p:nvCxnSpPr>
        <p:spPr>
          <a:xfrm>
            <a:off x="3905499" y="2780928"/>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34"/>
          <p:cNvCxnSpPr/>
          <p:nvPr/>
        </p:nvCxnSpPr>
        <p:spPr>
          <a:xfrm>
            <a:off x="6125460" y="2780928"/>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39"/>
          <p:cNvCxnSpPr/>
          <p:nvPr/>
        </p:nvCxnSpPr>
        <p:spPr>
          <a:xfrm>
            <a:off x="8328248" y="2780928"/>
            <a:ext cx="1468901" cy="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44"/>
          <p:cNvCxnSpPr/>
          <p:nvPr/>
        </p:nvCxnSpPr>
        <p:spPr>
          <a:xfrm rot="5400000">
            <a:off x="8172537" y="2851842"/>
            <a:ext cx="1695525" cy="1553697"/>
          </a:xfrm>
          <a:prstGeom prst="bentConnector3">
            <a:avLst>
              <a:gd name="adj1" fmla="val 10056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67"/>
          <p:cNvCxnSpPr/>
          <p:nvPr/>
        </p:nvCxnSpPr>
        <p:spPr>
          <a:xfrm flipH="1">
            <a:off x="6094121" y="4476453"/>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68"/>
          <p:cNvCxnSpPr/>
          <p:nvPr/>
        </p:nvCxnSpPr>
        <p:spPr>
          <a:xfrm flipH="1">
            <a:off x="3874160" y="4476453"/>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656098" y="1693208"/>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5" name="矩形 14"/>
          <p:cNvSpPr/>
          <p:nvPr/>
        </p:nvSpPr>
        <p:spPr>
          <a:xfrm>
            <a:off x="4835330" y="1693208"/>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6" name="矩形 15"/>
          <p:cNvSpPr/>
          <p:nvPr/>
        </p:nvSpPr>
        <p:spPr>
          <a:xfrm>
            <a:off x="7053568" y="1693208"/>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7" name="矩形 16"/>
          <p:cNvSpPr/>
          <p:nvPr/>
        </p:nvSpPr>
        <p:spPr>
          <a:xfrm>
            <a:off x="7053568" y="4771043"/>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8" name="矩形 17"/>
          <p:cNvSpPr/>
          <p:nvPr/>
        </p:nvSpPr>
        <p:spPr>
          <a:xfrm>
            <a:off x="4845900" y="4771043"/>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9" name="矩形 18"/>
          <p:cNvSpPr/>
          <p:nvPr/>
        </p:nvSpPr>
        <p:spPr>
          <a:xfrm>
            <a:off x="2656098" y="4771043"/>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0" name="椭圆 19"/>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endCxn id="20"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Tree>
    <p:extLst>
      <p:ext uri="{BB962C8B-B14F-4D97-AF65-F5344CB8AC3E}">
        <p14:creationId xmlns:p14="http://schemas.microsoft.com/office/powerpoint/2010/main" val="35539446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250"/>
                                        <p:tgtEl>
                                          <p:spTgt spid="22"/>
                                        </p:tgtEl>
                                        <p:attrNameLst>
                                          <p:attrName>ppt_y</p:attrName>
                                        </p:attrNameLst>
                                      </p:cBhvr>
                                      <p:tavLst>
                                        <p:tav tm="0">
                                          <p:val>
                                            <p:strVal val="#ppt_y-#ppt_h*1.125000"/>
                                          </p:val>
                                        </p:tav>
                                        <p:tav tm="100000">
                                          <p:val>
                                            <p:strVal val="#ppt_y"/>
                                          </p:val>
                                        </p:tav>
                                      </p:tavLst>
                                    </p:anim>
                                    <p:animEffect transition="in" filter="wipe(down)">
                                      <p:cBhvr>
                                        <p:cTn id="18" dur="250"/>
                                        <p:tgtEl>
                                          <p:spTgt spid="22"/>
                                        </p:tgtEl>
                                      </p:cBhvr>
                                    </p:animEffect>
                                  </p:childTnLst>
                                </p:cTn>
                              </p:par>
                            </p:childTnLst>
                          </p:cTn>
                        </p:par>
                        <p:par>
                          <p:cTn id="19" fill="hold">
                            <p:stCondLst>
                              <p:cond delay="1375"/>
                            </p:stCondLst>
                            <p:childTnLst>
                              <p:par>
                                <p:cTn id="20" presetID="53"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0" fill="hold" grpId="0" nodeType="withEffect">
                                  <p:stCondLst>
                                    <p:cond delay="25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0" fill="hold" grpId="0" nodeType="withEffect">
                                  <p:stCondLst>
                                    <p:cond delay="50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0" fill="hold" grpId="0" nodeType="withEffect">
                                  <p:stCondLst>
                                    <p:cond delay="75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0" fill="hold" grpId="0" nodeType="withEffect">
                                  <p:stCondLst>
                                    <p:cond delay="100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0" fill="hold" grpId="0" nodeType="withEffect">
                                  <p:stCondLst>
                                    <p:cond delay="125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par>
                          <p:cTn id="50" fill="hold">
                            <p:stCondLst>
                              <p:cond delay="3125"/>
                            </p:stCondLst>
                            <p:childTnLst>
                              <p:par>
                                <p:cTn id="51" presetID="22" presetClass="entr" presetSubtype="8"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childTnLst>
                          </p:cTn>
                        </p:par>
                        <p:par>
                          <p:cTn id="54" fill="hold">
                            <p:stCondLst>
                              <p:cond delay="3625"/>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par>
                          <p:cTn id="58" fill="hold">
                            <p:stCondLst>
                              <p:cond delay="4125"/>
                            </p:stCondLst>
                            <p:childTnLst>
                              <p:par>
                                <p:cTn id="59" presetID="22" presetClass="entr" presetSubtype="8"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par>
                          <p:cTn id="62" fill="hold">
                            <p:stCondLst>
                              <p:cond delay="4625"/>
                            </p:stCondLst>
                            <p:childTnLst>
                              <p:par>
                                <p:cTn id="63" presetID="22" presetClass="entr" presetSubtype="1"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up)">
                                      <p:cBhvr>
                                        <p:cTn id="65" dur="500"/>
                                        <p:tgtEl>
                                          <p:spTgt spid="11"/>
                                        </p:tgtEl>
                                      </p:cBhvr>
                                    </p:animEffect>
                                  </p:childTnLst>
                                </p:cTn>
                              </p:par>
                            </p:childTnLst>
                          </p:cTn>
                        </p:par>
                        <p:par>
                          <p:cTn id="66" fill="hold">
                            <p:stCondLst>
                              <p:cond delay="5125"/>
                            </p:stCondLst>
                            <p:childTnLst>
                              <p:par>
                                <p:cTn id="67" presetID="22" presetClass="entr" presetSubtype="2"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right)">
                                      <p:cBhvr>
                                        <p:cTn id="69" dur="500"/>
                                        <p:tgtEl>
                                          <p:spTgt spid="12"/>
                                        </p:tgtEl>
                                      </p:cBhvr>
                                    </p:animEffect>
                                  </p:childTnLst>
                                </p:cTn>
                              </p:par>
                            </p:childTnLst>
                          </p:cTn>
                        </p:par>
                        <p:par>
                          <p:cTn id="70" fill="hold">
                            <p:stCondLst>
                              <p:cond delay="5625"/>
                            </p:stCondLst>
                            <p:childTnLst>
                              <p:par>
                                <p:cTn id="71" presetID="22" presetClass="entr" presetSubtype="2"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right)">
                                      <p:cBhvr>
                                        <p:cTn id="73" dur="500"/>
                                        <p:tgtEl>
                                          <p:spTgt spid="13"/>
                                        </p:tgtEl>
                                      </p:cBhvr>
                                    </p:animEffect>
                                  </p:childTnLst>
                                </p:cTn>
                              </p:par>
                            </p:childTnLst>
                          </p:cTn>
                        </p:par>
                        <p:par>
                          <p:cTn id="74" fill="hold">
                            <p:stCondLst>
                              <p:cond delay="6125"/>
                            </p:stCondLst>
                            <p:childTnLst>
                              <p:par>
                                <p:cTn id="75" presetID="22" presetClass="entr" presetSubtype="1"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up)">
                                      <p:cBhvr>
                                        <p:cTn id="77" dur="500"/>
                                        <p:tgtEl>
                                          <p:spTgt spid="14"/>
                                        </p:tgtEl>
                                      </p:cBhvr>
                                    </p:animEffect>
                                  </p:childTnLst>
                                </p:cTn>
                              </p:par>
                            </p:childTnLst>
                          </p:cTn>
                        </p:par>
                        <p:par>
                          <p:cTn id="78" fill="hold">
                            <p:stCondLst>
                              <p:cond delay="6625"/>
                            </p:stCondLst>
                            <p:childTnLst>
                              <p:par>
                                <p:cTn id="79" presetID="22" presetClass="entr" presetSubtype="1" fill="hold" grpId="0"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up)">
                                      <p:cBhvr>
                                        <p:cTn id="81" dur="500"/>
                                        <p:tgtEl>
                                          <p:spTgt spid="15"/>
                                        </p:tgtEl>
                                      </p:cBhvr>
                                    </p:animEffect>
                                  </p:childTnLst>
                                </p:cTn>
                              </p:par>
                            </p:childTnLst>
                          </p:cTn>
                        </p:par>
                        <p:par>
                          <p:cTn id="82" fill="hold">
                            <p:stCondLst>
                              <p:cond delay="7125"/>
                            </p:stCondLst>
                            <p:childTnLst>
                              <p:par>
                                <p:cTn id="83" presetID="22" presetClass="entr" presetSubtype="1"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up)">
                                      <p:cBhvr>
                                        <p:cTn id="85" dur="500"/>
                                        <p:tgtEl>
                                          <p:spTgt spid="16"/>
                                        </p:tgtEl>
                                      </p:cBhvr>
                                    </p:animEffect>
                                  </p:childTnLst>
                                </p:cTn>
                              </p:par>
                            </p:childTnLst>
                          </p:cTn>
                        </p:par>
                        <p:par>
                          <p:cTn id="86" fill="hold">
                            <p:stCondLst>
                              <p:cond delay="7625"/>
                            </p:stCondLst>
                            <p:childTnLst>
                              <p:par>
                                <p:cTn id="87" presetID="22" presetClass="entr" presetSubtype="1"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up)">
                                      <p:cBhvr>
                                        <p:cTn id="89" dur="500"/>
                                        <p:tgtEl>
                                          <p:spTgt spid="17"/>
                                        </p:tgtEl>
                                      </p:cBhvr>
                                    </p:animEffect>
                                  </p:childTnLst>
                                </p:cTn>
                              </p:par>
                            </p:childTnLst>
                          </p:cTn>
                        </p:par>
                        <p:par>
                          <p:cTn id="90" fill="hold">
                            <p:stCondLst>
                              <p:cond delay="8125"/>
                            </p:stCondLst>
                            <p:childTnLst>
                              <p:par>
                                <p:cTn id="91" presetID="22" presetClass="entr" presetSubtype="1"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up)">
                                      <p:cBhvr>
                                        <p:cTn id="93" dur="500"/>
                                        <p:tgtEl>
                                          <p:spTgt spid="18"/>
                                        </p:tgtEl>
                                      </p:cBhvr>
                                    </p:animEffect>
                                  </p:childTnLst>
                                </p:cTn>
                              </p:par>
                            </p:childTnLst>
                          </p:cTn>
                        </p:par>
                        <p:par>
                          <p:cTn id="94" fill="hold">
                            <p:stCondLst>
                              <p:cond delay="8625"/>
                            </p:stCondLst>
                            <p:childTnLst>
                              <p:par>
                                <p:cTn id="95" presetID="22" presetClass="entr" presetSubtype="1"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wipe(up)">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4" grpId="0"/>
      <p:bldP spid="15" grpId="0"/>
      <p:bldP spid="16" grpId="0"/>
      <p:bldP spid="17" grpId="0"/>
      <p:bldP spid="18" grpId="0"/>
      <p:bldP spid="19" grpId="0"/>
      <p:bldP spid="20" grpId="0" animBg="1"/>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03</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8335941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6" name="图片 5"/>
          <p:cNvPicPr>
            <a:picLocks noChangeAspect="1"/>
          </p:cNvPicPr>
          <p:nvPr/>
        </p:nvPicPr>
        <p:blipFill>
          <a:blip r:embed="rId3"/>
          <a:stretch>
            <a:fillRect/>
          </a:stretch>
        </p:blipFill>
        <p:spPr>
          <a:xfrm rot="5400000">
            <a:off x="-152806" y="1027448"/>
            <a:ext cx="3960440" cy="3722984"/>
          </a:xfrm>
          <a:prstGeom prst="rect">
            <a:avLst/>
          </a:prstGeom>
        </p:spPr>
      </p:pic>
      <p:sp>
        <p:nvSpPr>
          <p:cNvPr id="7" name="Freeform 88"/>
          <p:cNvSpPr>
            <a:spLocks noEditPoints="1"/>
          </p:cNvSpPr>
          <p:nvPr/>
        </p:nvSpPr>
        <p:spPr bwMode="auto">
          <a:xfrm>
            <a:off x="3401679" y="2877076"/>
            <a:ext cx="1485939" cy="932640"/>
          </a:xfrm>
          <a:custGeom>
            <a:avLst/>
            <a:gdLst>
              <a:gd name="T0" fmla="*/ 882 w 920"/>
              <a:gd name="T1" fmla="*/ 565 h 577"/>
              <a:gd name="T2" fmla="*/ 866 w 920"/>
              <a:gd name="T3" fmla="*/ 558 h 577"/>
              <a:gd name="T4" fmla="*/ 866 w 920"/>
              <a:gd name="T5" fmla="*/ 526 h 577"/>
              <a:gd name="T6" fmla="*/ 882 w 920"/>
              <a:gd name="T7" fmla="*/ 519 h 577"/>
              <a:gd name="T8" fmla="*/ 898 w 920"/>
              <a:gd name="T9" fmla="*/ 526 h 577"/>
              <a:gd name="T10" fmla="*/ 898 w 920"/>
              <a:gd name="T11" fmla="*/ 558 h 577"/>
              <a:gd name="T12" fmla="*/ 882 w 920"/>
              <a:gd name="T13" fmla="*/ 565 h 577"/>
              <a:gd name="T14" fmla="*/ 38 w 920"/>
              <a:gd name="T15" fmla="*/ 57 h 577"/>
              <a:gd name="T16" fmla="*/ 22 w 920"/>
              <a:gd name="T17" fmla="*/ 51 h 577"/>
              <a:gd name="T18" fmla="*/ 22 w 920"/>
              <a:gd name="T19" fmla="*/ 19 h 577"/>
              <a:gd name="T20" fmla="*/ 38 w 920"/>
              <a:gd name="T21" fmla="*/ 12 h 577"/>
              <a:gd name="T22" fmla="*/ 54 w 920"/>
              <a:gd name="T23" fmla="*/ 19 h 577"/>
              <a:gd name="T24" fmla="*/ 54 w 920"/>
              <a:gd name="T25" fmla="*/ 51 h 577"/>
              <a:gd name="T26" fmla="*/ 38 w 920"/>
              <a:gd name="T27" fmla="*/ 57 h 577"/>
              <a:gd name="T28" fmla="*/ 38 w 920"/>
              <a:gd name="T29" fmla="*/ 0 h 577"/>
              <a:gd name="T30" fmla="*/ 13 w 920"/>
              <a:gd name="T31" fmla="*/ 10 h 577"/>
              <a:gd name="T32" fmla="*/ 13 w 920"/>
              <a:gd name="T33" fmla="*/ 59 h 577"/>
              <a:gd name="T34" fmla="*/ 38 w 920"/>
              <a:gd name="T35" fmla="*/ 70 h 577"/>
              <a:gd name="T36" fmla="*/ 62 w 920"/>
              <a:gd name="T37" fmla="*/ 59 h 577"/>
              <a:gd name="T38" fmla="*/ 72 w 920"/>
              <a:gd name="T39" fmla="*/ 42 h 577"/>
              <a:gd name="T40" fmla="*/ 371 w 920"/>
              <a:gd name="T41" fmla="*/ 42 h 577"/>
              <a:gd name="T42" fmla="*/ 853 w 920"/>
              <a:gd name="T43" fmla="*/ 524 h 577"/>
              <a:gd name="T44" fmla="*/ 858 w 920"/>
              <a:gd name="T45" fmla="*/ 566 h 577"/>
              <a:gd name="T46" fmla="*/ 882 w 920"/>
              <a:gd name="T47" fmla="*/ 577 h 577"/>
              <a:gd name="T48" fmla="*/ 907 w 920"/>
              <a:gd name="T49" fmla="*/ 566 h 577"/>
              <a:gd name="T50" fmla="*/ 907 w 920"/>
              <a:gd name="T51" fmla="*/ 517 h 577"/>
              <a:gd name="T52" fmla="*/ 882 w 920"/>
              <a:gd name="T53" fmla="*/ 507 h 577"/>
              <a:gd name="T54" fmla="*/ 864 w 920"/>
              <a:gd name="T55" fmla="*/ 512 h 577"/>
              <a:gd name="T56" fmla="*/ 378 w 920"/>
              <a:gd name="T57" fmla="*/ 26 h 577"/>
              <a:gd name="T58" fmla="*/ 375 w 920"/>
              <a:gd name="T59" fmla="*/ 26 h 577"/>
              <a:gd name="T60" fmla="*/ 71 w 920"/>
              <a:gd name="T61" fmla="*/ 26 h 577"/>
              <a:gd name="T62" fmla="*/ 62 w 920"/>
              <a:gd name="T63" fmla="*/ 10 h 577"/>
              <a:gd name="T64" fmla="*/ 38 w 920"/>
              <a:gd name="T65"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0" h="577">
                <a:moveTo>
                  <a:pt x="882" y="565"/>
                </a:moveTo>
                <a:cubicBezTo>
                  <a:pt x="876" y="565"/>
                  <a:pt x="870" y="562"/>
                  <a:pt x="866" y="558"/>
                </a:cubicBezTo>
                <a:cubicBezTo>
                  <a:pt x="857" y="549"/>
                  <a:pt x="857" y="535"/>
                  <a:pt x="866" y="526"/>
                </a:cubicBezTo>
                <a:cubicBezTo>
                  <a:pt x="870" y="522"/>
                  <a:pt x="876" y="519"/>
                  <a:pt x="882" y="519"/>
                </a:cubicBezTo>
                <a:cubicBezTo>
                  <a:pt x="888" y="519"/>
                  <a:pt x="894" y="522"/>
                  <a:pt x="898" y="526"/>
                </a:cubicBezTo>
                <a:cubicBezTo>
                  <a:pt x="907" y="535"/>
                  <a:pt x="907" y="549"/>
                  <a:pt x="898" y="558"/>
                </a:cubicBezTo>
                <a:cubicBezTo>
                  <a:pt x="894" y="562"/>
                  <a:pt x="888" y="565"/>
                  <a:pt x="882" y="565"/>
                </a:cubicBezTo>
                <a:moveTo>
                  <a:pt x="38" y="57"/>
                </a:moveTo>
                <a:cubicBezTo>
                  <a:pt x="32" y="57"/>
                  <a:pt x="26" y="55"/>
                  <a:pt x="22" y="51"/>
                </a:cubicBezTo>
                <a:cubicBezTo>
                  <a:pt x="13" y="42"/>
                  <a:pt x="13" y="28"/>
                  <a:pt x="22" y="19"/>
                </a:cubicBezTo>
                <a:cubicBezTo>
                  <a:pt x="26" y="14"/>
                  <a:pt x="32" y="12"/>
                  <a:pt x="38" y="12"/>
                </a:cubicBezTo>
                <a:cubicBezTo>
                  <a:pt x="44" y="12"/>
                  <a:pt x="49" y="14"/>
                  <a:pt x="54" y="19"/>
                </a:cubicBezTo>
                <a:cubicBezTo>
                  <a:pt x="63" y="28"/>
                  <a:pt x="63" y="42"/>
                  <a:pt x="54" y="51"/>
                </a:cubicBezTo>
                <a:cubicBezTo>
                  <a:pt x="49" y="55"/>
                  <a:pt x="44" y="57"/>
                  <a:pt x="38" y="57"/>
                </a:cubicBezTo>
                <a:moveTo>
                  <a:pt x="38" y="0"/>
                </a:moveTo>
                <a:cubicBezTo>
                  <a:pt x="29" y="0"/>
                  <a:pt x="20" y="4"/>
                  <a:pt x="13" y="10"/>
                </a:cubicBezTo>
                <a:cubicBezTo>
                  <a:pt x="0" y="24"/>
                  <a:pt x="0" y="46"/>
                  <a:pt x="13" y="59"/>
                </a:cubicBezTo>
                <a:cubicBezTo>
                  <a:pt x="20" y="66"/>
                  <a:pt x="29" y="70"/>
                  <a:pt x="38" y="70"/>
                </a:cubicBezTo>
                <a:cubicBezTo>
                  <a:pt x="47" y="70"/>
                  <a:pt x="56" y="66"/>
                  <a:pt x="62" y="59"/>
                </a:cubicBezTo>
                <a:cubicBezTo>
                  <a:pt x="67" y="55"/>
                  <a:pt x="70" y="49"/>
                  <a:pt x="72" y="42"/>
                </a:cubicBezTo>
                <a:cubicBezTo>
                  <a:pt x="371" y="42"/>
                  <a:pt x="371" y="42"/>
                  <a:pt x="371" y="42"/>
                </a:cubicBezTo>
                <a:cubicBezTo>
                  <a:pt x="853" y="524"/>
                  <a:pt x="853" y="524"/>
                  <a:pt x="853" y="524"/>
                </a:cubicBezTo>
                <a:cubicBezTo>
                  <a:pt x="844" y="537"/>
                  <a:pt x="846" y="555"/>
                  <a:pt x="858" y="566"/>
                </a:cubicBezTo>
                <a:cubicBezTo>
                  <a:pt x="864" y="573"/>
                  <a:pt x="873" y="577"/>
                  <a:pt x="882" y="577"/>
                </a:cubicBezTo>
                <a:cubicBezTo>
                  <a:pt x="891" y="577"/>
                  <a:pt x="900" y="573"/>
                  <a:pt x="907" y="566"/>
                </a:cubicBezTo>
                <a:cubicBezTo>
                  <a:pt x="920" y="553"/>
                  <a:pt x="920" y="531"/>
                  <a:pt x="907" y="517"/>
                </a:cubicBezTo>
                <a:cubicBezTo>
                  <a:pt x="900" y="511"/>
                  <a:pt x="891" y="507"/>
                  <a:pt x="882" y="507"/>
                </a:cubicBezTo>
                <a:cubicBezTo>
                  <a:pt x="876" y="507"/>
                  <a:pt x="870" y="509"/>
                  <a:pt x="864" y="512"/>
                </a:cubicBezTo>
                <a:cubicBezTo>
                  <a:pt x="378" y="26"/>
                  <a:pt x="378" y="26"/>
                  <a:pt x="378" y="26"/>
                </a:cubicBezTo>
                <a:cubicBezTo>
                  <a:pt x="375" y="26"/>
                  <a:pt x="375" y="26"/>
                  <a:pt x="375" y="26"/>
                </a:cubicBezTo>
                <a:cubicBezTo>
                  <a:pt x="71" y="26"/>
                  <a:pt x="71" y="26"/>
                  <a:pt x="71" y="26"/>
                </a:cubicBezTo>
                <a:cubicBezTo>
                  <a:pt x="70" y="20"/>
                  <a:pt x="67" y="15"/>
                  <a:pt x="62" y="10"/>
                </a:cubicBezTo>
                <a:cubicBezTo>
                  <a:pt x="56" y="4"/>
                  <a:pt x="47" y="0"/>
                  <a:pt x="3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6"/>
          <p:cNvSpPr>
            <a:spLocks noEditPoints="1"/>
          </p:cNvSpPr>
          <p:nvPr/>
        </p:nvSpPr>
        <p:spPr bwMode="auto">
          <a:xfrm>
            <a:off x="3352561" y="1410226"/>
            <a:ext cx="1584176" cy="993101"/>
          </a:xfrm>
          <a:custGeom>
            <a:avLst/>
            <a:gdLst>
              <a:gd name="T0" fmla="*/ 882 w 920"/>
              <a:gd name="T1" fmla="*/ 564 h 576"/>
              <a:gd name="T2" fmla="*/ 866 w 920"/>
              <a:gd name="T3" fmla="*/ 558 h 576"/>
              <a:gd name="T4" fmla="*/ 866 w 920"/>
              <a:gd name="T5" fmla="*/ 526 h 576"/>
              <a:gd name="T6" fmla="*/ 882 w 920"/>
              <a:gd name="T7" fmla="*/ 519 h 576"/>
              <a:gd name="T8" fmla="*/ 898 w 920"/>
              <a:gd name="T9" fmla="*/ 526 h 576"/>
              <a:gd name="T10" fmla="*/ 898 w 920"/>
              <a:gd name="T11" fmla="*/ 558 h 576"/>
              <a:gd name="T12" fmla="*/ 882 w 920"/>
              <a:gd name="T13" fmla="*/ 564 h 576"/>
              <a:gd name="T14" fmla="*/ 38 w 920"/>
              <a:gd name="T15" fmla="*/ 57 h 576"/>
              <a:gd name="T16" fmla="*/ 22 w 920"/>
              <a:gd name="T17" fmla="*/ 50 h 576"/>
              <a:gd name="T18" fmla="*/ 22 w 920"/>
              <a:gd name="T19" fmla="*/ 18 h 576"/>
              <a:gd name="T20" fmla="*/ 38 w 920"/>
              <a:gd name="T21" fmla="*/ 12 h 576"/>
              <a:gd name="T22" fmla="*/ 54 w 920"/>
              <a:gd name="T23" fmla="*/ 18 h 576"/>
              <a:gd name="T24" fmla="*/ 54 w 920"/>
              <a:gd name="T25" fmla="*/ 50 h 576"/>
              <a:gd name="T26" fmla="*/ 38 w 920"/>
              <a:gd name="T27" fmla="*/ 57 h 576"/>
              <a:gd name="T28" fmla="*/ 38 w 920"/>
              <a:gd name="T29" fmla="*/ 0 h 576"/>
              <a:gd name="T30" fmla="*/ 13 w 920"/>
              <a:gd name="T31" fmla="*/ 10 h 576"/>
              <a:gd name="T32" fmla="*/ 13 w 920"/>
              <a:gd name="T33" fmla="*/ 59 h 576"/>
              <a:gd name="T34" fmla="*/ 38 w 920"/>
              <a:gd name="T35" fmla="*/ 69 h 576"/>
              <a:gd name="T36" fmla="*/ 56 w 920"/>
              <a:gd name="T37" fmla="*/ 64 h 576"/>
              <a:gd name="T38" fmla="*/ 542 w 920"/>
              <a:gd name="T39" fmla="*/ 550 h 576"/>
              <a:gd name="T40" fmla="*/ 545 w 920"/>
              <a:gd name="T41" fmla="*/ 550 h 576"/>
              <a:gd name="T42" fmla="*/ 849 w 920"/>
              <a:gd name="T43" fmla="*/ 550 h 576"/>
              <a:gd name="T44" fmla="*/ 858 w 920"/>
              <a:gd name="T45" fmla="*/ 566 h 576"/>
              <a:gd name="T46" fmla="*/ 882 w 920"/>
              <a:gd name="T47" fmla="*/ 576 h 576"/>
              <a:gd name="T48" fmla="*/ 907 w 920"/>
              <a:gd name="T49" fmla="*/ 566 h 576"/>
              <a:gd name="T50" fmla="*/ 907 w 920"/>
              <a:gd name="T51" fmla="*/ 517 h 576"/>
              <a:gd name="T52" fmla="*/ 882 w 920"/>
              <a:gd name="T53" fmla="*/ 507 h 576"/>
              <a:gd name="T54" fmla="*/ 858 w 920"/>
              <a:gd name="T55" fmla="*/ 517 h 576"/>
              <a:gd name="T56" fmla="*/ 848 w 920"/>
              <a:gd name="T57" fmla="*/ 534 h 576"/>
              <a:gd name="T58" fmla="*/ 720 w 920"/>
              <a:gd name="T59" fmla="*/ 534 h 576"/>
              <a:gd name="T60" fmla="*/ 722 w 920"/>
              <a:gd name="T61" fmla="*/ 536 h 576"/>
              <a:gd name="T62" fmla="*/ 721 w 920"/>
              <a:gd name="T63" fmla="*/ 537 h 576"/>
              <a:gd name="T64" fmla="*/ 717 w 920"/>
              <a:gd name="T65" fmla="*/ 534 h 576"/>
              <a:gd name="T66" fmla="*/ 549 w 920"/>
              <a:gd name="T67" fmla="*/ 534 h 576"/>
              <a:gd name="T68" fmla="*/ 67 w 920"/>
              <a:gd name="T69" fmla="*/ 53 h 576"/>
              <a:gd name="T70" fmla="*/ 63 w 920"/>
              <a:gd name="T71" fmla="*/ 10 h 576"/>
              <a:gd name="T72" fmla="*/ 38 w 920"/>
              <a:gd name="T73"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0" h="576">
                <a:moveTo>
                  <a:pt x="882" y="564"/>
                </a:moveTo>
                <a:cubicBezTo>
                  <a:pt x="876" y="564"/>
                  <a:pt x="871" y="562"/>
                  <a:pt x="866" y="558"/>
                </a:cubicBezTo>
                <a:cubicBezTo>
                  <a:pt x="857" y="549"/>
                  <a:pt x="857" y="534"/>
                  <a:pt x="866" y="526"/>
                </a:cubicBezTo>
                <a:cubicBezTo>
                  <a:pt x="871" y="521"/>
                  <a:pt x="876" y="519"/>
                  <a:pt x="882" y="519"/>
                </a:cubicBezTo>
                <a:cubicBezTo>
                  <a:pt x="888" y="519"/>
                  <a:pt x="894" y="521"/>
                  <a:pt x="898" y="526"/>
                </a:cubicBezTo>
                <a:cubicBezTo>
                  <a:pt x="907" y="534"/>
                  <a:pt x="907" y="549"/>
                  <a:pt x="898" y="558"/>
                </a:cubicBezTo>
                <a:cubicBezTo>
                  <a:pt x="894" y="562"/>
                  <a:pt x="888" y="564"/>
                  <a:pt x="882" y="564"/>
                </a:cubicBezTo>
                <a:moveTo>
                  <a:pt x="38" y="57"/>
                </a:moveTo>
                <a:cubicBezTo>
                  <a:pt x="32" y="57"/>
                  <a:pt x="26" y="55"/>
                  <a:pt x="22" y="50"/>
                </a:cubicBezTo>
                <a:cubicBezTo>
                  <a:pt x="13" y="42"/>
                  <a:pt x="13" y="27"/>
                  <a:pt x="22" y="18"/>
                </a:cubicBezTo>
                <a:cubicBezTo>
                  <a:pt x="26" y="14"/>
                  <a:pt x="32" y="12"/>
                  <a:pt x="38" y="12"/>
                </a:cubicBezTo>
                <a:cubicBezTo>
                  <a:pt x="44" y="12"/>
                  <a:pt x="50" y="14"/>
                  <a:pt x="54" y="18"/>
                </a:cubicBezTo>
                <a:cubicBezTo>
                  <a:pt x="63" y="27"/>
                  <a:pt x="63" y="42"/>
                  <a:pt x="54" y="50"/>
                </a:cubicBezTo>
                <a:cubicBezTo>
                  <a:pt x="50" y="55"/>
                  <a:pt x="44" y="57"/>
                  <a:pt x="38" y="57"/>
                </a:cubicBezTo>
                <a:moveTo>
                  <a:pt x="38" y="0"/>
                </a:moveTo>
                <a:cubicBezTo>
                  <a:pt x="29" y="0"/>
                  <a:pt x="20" y="3"/>
                  <a:pt x="13" y="10"/>
                </a:cubicBezTo>
                <a:cubicBezTo>
                  <a:pt x="0" y="23"/>
                  <a:pt x="0" y="45"/>
                  <a:pt x="13" y="59"/>
                </a:cubicBezTo>
                <a:cubicBezTo>
                  <a:pt x="20" y="66"/>
                  <a:pt x="29" y="69"/>
                  <a:pt x="38" y="69"/>
                </a:cubicBezTo>
                <a:cubicBezTo>
                  <a:pt x="44" y="69"/>
                  <a:pt x="50" y="67"/>
                  <a:pt x="56" y="64"/>
                </a:cubicBezTo>
                <a:cubicBezTo>
                  <a:pt x="542" y="550"/>
                  <a:pt x="542" y="550"/>
                  <a:pt x="542" y="550"/>
                </a:cubicBezTo>
                <a:cubicBezTo>
                  <a:pt x="545" y="550"/>
                  <a:pt x="545" y="550"/>
                  <a:pt x="545" y="550"/>
                </a:cubicBezTo>
                <a:cubicBezTo>
                  <a:pt x="849" y="550"/>
                  <a:pt x="849" y="550"/>
                  <a:pt x="849" y="550"/>
                </a:cubicBezTo>
                <a:cubicBezTo>
                  <a:pt x="850" y="556"/>
                  <a:pt x="853" y="561"/>
                  <a:pt x="858" y="566"/>
                </a:cubicBezTo>
                <a:cubicBezTo>
                  <a:pt x="864" y="573"/>
                  <a:pt x="873" y="576"/>
                  <a:pt x="882" y="576"/>
                </a:cubicBezTo>
                <a:cubicBezTo>
                  <a:pt x="891" y="576"/>
                  <a:pt x="900" y="573"/>
                  <a:pt x="907" y="566"/>
                </a:cubicBezTo>
                <a:cubicBezTo>
                  <a:pt x="920" y="553"/>
                  <a:pt x="920" y="531"/>
                  <a:pt x="907" y="517"/>
                </a:cubicBezTo>
                <a:cubicBezTo>
                  <a:pt x="900" y="510"/>
                  <a:pt x="891" y="507"/>
                  <a:pt x="882" y="507"/>
                </a:cubicBezTo>
                <a:cubicBezTo>
                  <a:pt x="873" y="507"/>
                  <a:pt x="864" y="510"/>
                  <a:pt x="858" y="517"/>
                </a:cubicBezTo>
                <a:cubicBezTo>
                  <a:pt x="853" y="522"/>
                  <a:pt x="850" y="528"/>
                  <a:pt x="848" y="534"/>
                </a:cubicBezTo>
                <a:cubicBezTo>
                  <a:pt x="720" y="534"/>
                  <a:pt x="720" y="534"/>
                  <a:pt x="720" y="534"/>
                </a:cubicBezTo>
                <a:cubicBezTo>
                  <a:pt x="721" y="535"/>
                  <a:pt x="721" y="535"/>
                  <a:pt x="722" y="536"/>
                </a:cubicBezTo>
                <a:cubicBezTo>
                  <a:pt x="721" y="537"/>
                  <a:pt x="721" y="537"/>
                  <a:pt x="721" y="537"/>
                </a:cubicBezTo>
                <a:cubicBezTo>
                  <a:pt x="720" y="536"/>
                  <a:pt x="718" y="535"/>
                  <a:pt x="717" y="534"/>
                </a:cubicBezTo>
                <a:cubicBezTo>
                  <a:pt x="549" y="534"/>
                  <a:pt x="549" y="534"/>
                  <a:pt x="549" y="534"/>
                </a:cubicBezTo>
                <a:cubicBezTo>
                  <a:pt x="67" y="53"/>
                  <a:pt x="67" y="53"/>
                  <a:pt x="67" y="53"/>
                </a:cubicBezTo>
                <a:cubicBezTo>
                  <a:pt x="76" y="39"/>
                  <a:pt x="74" y="22"/>
                  <a:pt x="63" y="10"/>
                </a:cubicBezTo>
                <a:cubicBezTo>
                  <a:pt x="56" y="3"/>
                  <a:pt x="47" y="0"/>
                  <a:pt x="3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0"/>
          <p:cNvSpPr>
            <a:spLocks noEditPoints="1"/>
          </p:cNvSpPr>
          <p:nvPr/>
        </p:nvSpPr>
        <p:spPr bwMode="auto">
          <a:xfrm>
            <a:off x="2626185" y="4295606"/>
            <a:ext cx="1550987" cy="763588"/>
          </a:xfrm>
          <a:custGeom>
            <a:avLst/>
            <a:gdLst>
              <a:gd name="T0" fmla="*/ 653 w 679"/>
              <a:gd name="T1" fmla="*/ 326 h 334"/>
              <a:gd name="T2" fmla="*/ 634 w 679"/>
              <a:gd name="T3" fmla="*/ 307 h 334"/>
              <a:gd name="T4" fmla="*/ 653 w 679"/>
              <a:gd name="T5" fmla="*/ 289 h 334"/>
              <a:gd name="T6" fmla="*/ 671 w 679"/>
              <a:gd name="T7" fmla="*/ 307 h 334"/>
              <a:gd name="T8" fmla="*/ 653 w 679"/>
              <a:gd name="T9" fmla="*/ 326 h 334"/>
              <a:gd name="T10" fmla="*/ 27 w 679"/>
              <a:gd name="T11" fmla="*/ 45 h 334"/>
              <a:gd name="T12" fmla="*/ 8 w 679"/>
              <a:gd name="T13" fmla="*/ 26 h 334"/>
              <a:gd name="T14" fmla="*/ 27 w 679"/>
              <a:gd name="T15" fmla="*/ 8 h 334"/>
              <a:gd name="T16" fmla="*/ 46 w 679"/>
              <a:gd name="T17" fmla="*/ 26 h 334"/>
              <a:gd name="T18" fmla="*/ 27 w 679"/>
              <a:gd name="T19" fmla="*/ 45 h 334"/>
              <a:gd name="T20" fmla="*/ 27 w 679"/>
              <a:gd name="T21" fmla="*/ 0 h 334"/>
              <a:gd name="T22" fmla="*/ 0 w 679"/>
              <a:gd name="T23" fmla="*/ 26 h 334"/>
              <a:gd name="T24" fmla="*/ 27 w 679"/>
              <a:gd name="T25" fmla="*/ 53 h 334"/>
              <a:gd name="T26" fmla="*/ 53 w 679"/>
              <a:gd name="T27" fmla="*/ 32 h 334"/>
              <a:gd name="T28" fmla="*/ 372 w 679"/>
              <a:gd name="T29" fmla="*/ 32 h 334"/>
              <a:gd name="T30" fmla="*/ 631 w 679"/>
              <a:gd name="T31" fmla="*/ 292 h 334"/>
              <a:gd name="T32" fmla="*/ 626 w 679"/>
              <a:gd name="T33" fmla="*/ 307 h 334"/>
              <a:gd name="T34" fmla="*/ 653 w 679"/>
              <a:gd name="T35" fmla="*/ 334 h 334"/>
              <a:gd name="T36" fmla="*/ 679 w 679"/>
              <a:gd name="T37" fmla="*/ 307 h 334"/>
              <a:gd name="T38" fmla="*/ 653 w 679"/>
              <a:gd name="T39" fmla="*/ 281 h 334"/>
              <a:gd name="T40" fmla="*/ 640 w 679"/>
              <a:gd name="T41" fmla="*/ 284 h 334"/>
              <a:gd name="T42" fmla="*/ 377 w 679"/>
              <a:gd name="T43" fmla="*/ 20 h 334"/>
              <a:gd name="T44" fmla="*/ 53 w 679"/>
              <a:gd name="T45" fmla="*/ 20 h 334"/>
              <a:gd name="T46" fmla="*/ 27 w 679"/>
              <a:gd name="T4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9" h="334">
                <a:moveTo>
                  <a:pt x="653" y="326"/>
                </a:moveTo>
                <a:cubicBezTo>
                  <a:pt x="642" y="326"/>
                  <a:pt x="634" y="317"/>
                  <a:pt x="634" y="307"/>
                </a:cubicBezTo>
                <a:cubicBezTo>
                  <a:pt x="634" y="297"/>
                  <a:pt x="642" y="289"/>
                  <a:pt x="653" y="289"/>
                </a:cubicBezTo>
                <a:cubicBezTo>
                  <a:pt x="663" y="289"/>
                  <a:pt x="671" y="297"/>
                  <a:pt x="671" y="307"/>
                </a:cubicBezTo>
                <a:cubicBezTo>
                  <a:pt x="671" y="317"/>
                  <a:pt x="663" y="326"/>
                  <a:pt x="653" y="326"/>
                </a:cubicBezTo>
                <a:moveTo>
                  <a:pt x="27" y="45"/>
                </a:moveTo>
                <a:cubicBezTo>
                  <a:pt x="17" y="45"/>
                  <a:pt x="8" y="36"/>
                  <a:pt x="8" y="26"/>
                </a:cubicBezTo>
                <a:cubicBezTo>
                  <a:pt x="8" y="16"/>
                  <a:pt x="17" y="8"/>
                  <a:pt x="27" y="8"/>
                </a:cubicBezTo>
                <a:cubicBezTo>
                  <a:pt x="37" y="8"/>
                  <a:pt x="46" y="16"/>
                  <a:pt x="46" y="26"/>
                </a:cubicBezTo>
                <a:cubicBezTo>
                  <a:pt x="46" y="36"/>
                  <a:pt x="37" y="45"/>
                  <a:pt x="27" y="45"/>
                </a:cubicBezTo>
                <a:moveTo>
                  <a:pt x="27" y="0"/>
                </a:moveTo>
                <a:cubicBezTo>
                  <a:pt x="12" y="0"/>
                  <a:pt x="0" y="11"/>
                  <a:pt x="0" y="26"/>
                </a:cubicBezTo>
                <a:cubicBezTo>
                  <a:pt x="0" y="41"/>
                  <a:pt x="12" y="53"/>
                  <a:pt x="27" y="53"/>
                </a:cubicBezTo>
                <a:cubicBezTo>
                  <a:pt x="40" y="53"/>
                  <a:pt x="50" y="44"/>
                  <a:pt x="53" y="32"/>
                </a:cubicBezTo>
                <a:cubicBezTo>
                  <a:pt x="372" y="32"/>
                  <a:pt x="372" y="32"/>
                  <a:pt x="372" y="32"/>
                </a:cubicBezTo>
                <a:cubicBezTo>
                  <a:pt x="631" y="292"/>
                  <a:pt x="631" y="292"/>
                  <a:pt x="631" y="292"/>
                </a:cubicBezTo>
                <a:cubicBezTo>
                  <a:pt x="628" y="296"/>
                  <a:pt x="626" y="301"/>
                  <a:pt x="626" y="307"/>
                </a:cubicBezTo>
                <a:cubicBezTo>
                  <a:pt x="626" y="322"/>
                  <a:pt x="638" y="334"/>
                  <a:pt x="653" y="334"/>
                </a:cubicBezTo>
                <a:cubicBezTo>
                  <a:pt x="667" y="334"/>
                  <a:pt x="679" y="322"/>
                  <a:pt x="679" y="307"/>
                </a:cubicBezTo>
                <a:cubicBezTo>
                  <a:pt x="679" y="292"/>
                  <a:pt x="667" y="281"/>
                  <a:pt x="653" y="281"/>
                </a:cubicBezTo>
                <a:cubicBezTo>
                  <a:pt x="648" y="281"/>
                  <a:pt x="644" y="282"/>
                  <a:pt x="640" y="284"/>
                </a:cubicBezTo>
                <a:cubicBezTo>
                  <a:pt x="377" y="20"/>
                  <a:pt x="377" y="20"/>
                  <a:pt x="377" y="20"/>
                </a:cubicBezTo>
                <a:cubicBezTo>
                  <a:pt x="53" y="20"/>
                  <a:pt x="53" y="20"/>
                  <a:pt x="53" y="20"/>
                </a:cubicBezTo>
                <a:cubicBezTo>
                  <a:pt x="50" y="8"/>
                  <a:pt x="40"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矩形 14"/>
          <p:cNvSpPr/>
          <p:nvPr/>
        </p:nvSpPr>
        <p:spPr>
          <a:xfrm>
            <a:off x="856697" y="2004971"/>
            <a:ext cx="1210588" cy="707886"/>
          </a:xfrm>
          <a:prstGeom prst="rect">
            <a:avLst/>
          </a:prstGeom>
        </p:spPr>
        <p:txBody>
          <a:bodyPr wrap="none">
            <a:spAutoFit/>
          </a:bodyPr>
          <a:lstStyle/>
          <a:p>
            <a:r>
              <a:rPr lang="zh-CN" altLang="en-US" sz="4000">
                <a:latin typeface="Agency FB" panose="020B0503020202020204" pitchFamily="34" charset="0"/>
              </a:rPr>
              <a:t>标题</a:t>
            </a:r>
            <a:endParaRPr lang="zh-CN" altLang="en-US" sz="4000" dirty="0">
              <a:latin typeface="Agency FB" panose="020B0503020202020204" pitchFamily="34" charset="0"/>
            </a:endParaRPr>
          </a:p>
        </p:txBody>
      </p:sp>
      <p:sp>
        <p:nvSpPr>
          <p:cNvPr id="16" name="文本框 15"/>
          <p:cNvSpPr txBox="1"/>
          <p:nvPr/>
        </p:nvSpPr>
        <p:spPr>
          <a:xfrm>
            <a:off x="4916521" y="2083106"/>
            <a:ext cx="5488908"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17" name="文本框 16"/>
          <p:cNvSpPr txBox="1"/>
          <p:nvPr/>
        </p:nvSpPr>
        <p:spPr>
          <a:xfrm>
            <a:off x="4936737" y="3530380"/>
            <a:ext cx="5488908"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18" name="文本框 17"/>
          <p:cNvSpPr txBox="1"/>
          <p:nvPr/>
        </p:nvSpPr>
        <p:spPr>
          <a:xfrm>
            <a:off x="4195495" y="4958113"/>
            <a:ext cx="5488908"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Tree>
    <p:extLst>
      <p:ext uri="{BB962C8B-B14F-4D97-AF65-F5344CB8AC3E}">
        <p14:creationId xmlns:p14="http://schemas.microsoft.com/office/powerpoint/2010/main" val="2554812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1875"/>
                            </p:stCondLst>
                            <p:childTnLst>
                              <p:par>
                                <p:cTn id="25" presetID="53" presetClass="entr" presetSubtype="16"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2375"/>
                            </p:stCondLst>
                            <p:childTnLst>
                              <p:par>
                                <p:cTn id="31" presetID="2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2875"/>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par>
                          <p:cTn id="38" fill="hold">
                            <p:stCondLst>
                              <p:cond delay="3375"/>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3875"/>
                            </p:stCondLst>
                            <p:childTnLst>
                              <p:par>
                                <p:cTn id="43" presetID="22" presetClass="entr" presetSubtype="8"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par>
                          <p:cTn id="46" fill="hold">
                            <p:stCondLst>
                              <p:cond delay="4375"/>
                            </p:stCondLst>
                            <p:childTnLst>
                              <p:par>
                                <p:cTn id="47" presetID="2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4875"/>
                            </p:stCondLst>
                            <p:childTnLst>
                              <p:par>
                                <p:cTn id="51" presetID="22" presetClass="entr" presetSubtype="8"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P spid="12" grpId="0" animBg="1"/>
      <p:bldP spid="14" grpId="0" animBg="1"/>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8"/>
          <p:cNvCxnSpPr/>
          <p:nvPr/>
        </p:nvCxnSpPr>
        <p:spPr>
          <a:xfrm flipH="1">
            <a:off x="915230" y="5231726"/>
            <a:ext cx="10147734"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11"/>
          <p:cNvSpPr txBox="1"/>
          <p:nvPr/>
        </p:nvSpPr>
        <p:spPr>
          <a:xfrm>
            <a:off x="9749584" y="5330465"/>
            <a:ext cx="524503" cy="276999"/>
          </a:xfrm>
          <a:prstGeom prst="rect">
            <a:avLst/>
          </a:prstGeom>
          <a:noFill/>
        </p:spPr>
        <p:txBody>
          <a:bodyPr wrap="none">
            <a:noAutofit/>
          </a:bodyPr>
          <a:lstStyle/>
          <a:p>
            <a:r>
              <a:rPr lang="id-ID" sz="1400">
                <a:latin typeface="Agency FB" panose="020B0503020202020204" pitchFamily="34" charset="0"/>
              </a:rPr>
              <a:t>2017</a:t>
            </a:r>
          </a:p>
        </p:txBody>
      </p:sp>
      <p:sp>
        <p:nvSpPr>
          <p:cNvPr id="4" name="TextBox 12"/>
          <p:cNvSpPr txBox="1"/>
          <p:nvPr/>
        </p:nvSpPr>
        <p:spPr>
          <a:xfrm>
            <a:off x="8166934" y="5330465"/>
            <a:ext cx="524503" cy="276999"/>
          </a:xfrm>
          <a:prstGeom prst="rect">
            <a:avLst/>
          </a:prstGeom>
          <a:noFill/>
        </p:spPr>
        <p:txBody>
          <a:bodyPr wrap="none">
            <a:noAutofit/>
          </a:bodyPr>
          <a:lstStyle/>
          <a:p>
            <a:r>
              <a:rPr lang="id-ID" sz="1400">
                <a:latin typeface="Agency FB" panose="020B0503020202020204" pitchFamily="34" charset="0"/>
              </a:rPr>
              <a:t>2018</a:t>
            </a:r>
          </a:p>
        </p:txBody>
      </p:sp>
      <p:sp>
        <p:nvSpPr>
          <p:cNvPr id="5" name="TextBox 13"/>
          <p:cNvSpPr txBox="1"/>
          <p:nvPr/>
        </p:nvSpPr>
        <p:spPr>
          <a:xfrm>
            <a:off x="6612957" y="5320940"/>
            <a:ext cx="524503" cy="276999"/>
          </a:xfrm>
          <a:prstGeom prst="rect">
            <a:avLst/>
          </a:prstGeom>
          <a:noFill/>
        </p:spPr>
        <p:txBody>
          <a:bodyPr wrap="none">
            <a:noAutofit/>
          </a:bodyPr>
          <a:lstStyle/>
          <a:p>
            <a:r>
              <a:rPr lang="id-ID" sz="1400">
                <a:latin typeface="Agency FB" panose="020B0503020202020204" pitchFamily="34" charset="0"/>
              </a:rPr>
              <a:t>2018</a:t>
            </a:r>
          </a:p>
        </p:txBody>
      </p:sp>
      <p:sp>
        <p:nvSpPr>
          <p:cNvPr id="6" name="TextBox 14"/>
          <p:cNvSpPr txBox="1"/>
          <p:nvPr/>
        </p:nvSpPr>
        <p:spPr>
          <a:xfrm>
            <a:off x="5049357" y="5330465"/>
            <a:ext cx="524503" cy="276999"/>
          </a:xfrm>
          <a:prstGeom prst="rect">
            <a:avLst/>
          </a:prstGeom>
          <a:noFill/>
        </p:spPr>
        <p:txBody>
          <a:bodyPr wrap="none">
            <a:noAutofit/>
          </a:bodyPr>
          <a:lstStyle/>
          <a:p>
            <a:r>
              <a:rPr lang="id-ID" sz="1400">
                <a:latin typeface="Agency FB" panose="020B0503020202020204" pitchFamily="34" charset="0"/>
              </a:rPr>
              <a:t>2014</a:t>
            </a:r>
          </a:p>
        </p:txBody>
      </p:sp>
      <p:sp>
        <p:nvSpPr>
          <p:cNvPr id="7" name="TextBox 15"/>
          <p:cNvSpPr txBox="1"/>
          <p:nvPr/>
        </p:nvSpPr>
        <p:spPr>
          <a:xfrm>
            <a:off x="3459476" y="5330465"/>
            <a:ext cx="524503" cy="276999"/>
          </a:xfrm>
          <a:prstGeom prst="rect">
            <a:avLst/>
          </a:prstGeom>
          <a:noFill/>
        </p:spPr>
        <p:txBody>
          <a:bodyPr wrap="none">
            <a:noAutofit/>
          </a:bodyPr>
          <a:lstStyle/>
          <a:p>
            <a:r>
              <a:rPr lang="id-ID" sz="1400">
                <a:latin typeface="Agency FB" panose="020B0503020202020204" pitchFamily="34" charset="0"/>
              </a:rPr>
              <a:t>2013</a:t>
            </a:r>
          </a:p>
        </p:txBody>
      </p:sp>
      <p:sp>
        <p:nvSpPr>
          <p:cNvPr id="8" name="TextBox 16"/>
          <p:cNvSpPr txBox="1"/>
          <p:nvPr/>
        </p:nvSpPr>
        <p:spPr>
          <a:xfrm>
            <a:off x="1886392" y="5330465"/>
            <a:ext cx="524503" cy="276999"/>
          </a:xfrm>
          <a:prstGeom prst="rect">
            <a:avLst/>
          </a:prstGeom>
          <a:noFill/>
        </p:spPr>
        <p:txBody>
          <a:bodyPr wrap="none">
            <a:noAutofit/>
          </a:bodyPr>
          <a:lstStyle/>
          <a:p>
            <a:r>
              <a:rPr lang="id-ID" sz="1400">
                <a:latin typeface="Agency FB" panose="020B0503020202020204" pitchFamily="34" charset="0"/>
              </a:rPr>
              <a:t>2012</a:t>
            </a:r>
          </a:p>
        </p:txBody>
      </p:sp>
      <p:sp>
        <p:nvSpPr>
          <p:cNvPr id="9" name="Oval 17"/>
          <p:cNvSpPr/>
          <p:nvPr/>
        </p:nvSpPr>
        <p:spPr>
          <a:xfrm>
            <a:off x="2105864"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Oval 18"/>
          <p:cNvSpPr/>
          <p:nvPr/>
        </p:nvSpPr>
        <p:spPr>
          <a:xfrm>
            <a:off x="3666124"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19"/>
          <p:cNvSpPr/>
          <p:nvPr/>
        </p:nvSpPr>
        <p:spPr>
          <a:xfrm>
            <a:off x="5241578"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Oval 20"/>
          <p:cNvSpPr/>
          <p:nvPr/>
        </p:nvSpPr>
        <p:spPr>
          <a:xfrm>
            <a:off x="6813193"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Oval 21"/>
          <p:cNvSpPr/>
          <p:nvPr/>
        </p:nvSpPr>
        <p:spPr>
          <a:xfrm>
            <a:off x="8361270"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Oval 22"/>
          <p:cNvSpPr/>
          <p:nvPr/>
        </p:nvSpPr>
        <p:spPr>
          <a:xfrm rot="10800000">
            <a:off x="9950622" y="5177727"/>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5" name="组合 14"/>
          <p:cNvGrpSpPr/>
          <p:nvPr/>
        </p:nvGrpSpPr>
        <p:grpSpPr>
          <a:xfrm>
            <a:off x="1895475" y="4285065"/>
            <a:ext cx="540000" cy="831987"/>
            <a:chOff x="1895475" y="4285065"/>
            <a:chExt cx="540000" cy="831987"/>
          </a:xfrm>
        </p:grpSpPr>
        <p:cxnSp>
          <p:nvCxnSpPr>
            <p:cNvPr id="16" name="Straight Connector 23"/>
            <p:cNvCxnSpPr/>
            <p:nvPr/>
          </p:nvCxnSpPr>
          <p:spPr>
            <a:xfrm flipV="1">
              <a:off x="2159864" y="4757052"/>
              <a:ext cx="0" cy="360000"/>
            </a:xfrm>
            <a:prstGeom prst="line">
              <a:avLst/>
            </a:prstGeom>
            <a:ln w="19050" cap="rnd">
              <a:solidFill>
                <a:srgbClr val="DBC492"/>
              </a:solidFill>
              <a:prstDash val="sysDot"/>
              <a:round/>
            </a:ln>
          </p:spPr>
          <p:style>
            <a:lnRef idx="1">
              <a:schemeClr val="accent1"/>
            </a:lnRef>
            <a:fillRef idx="0">
              <a:schemeClr val="accent1"/>
            </a:fillRef>
            <a:effectRef idx="0">
              <a:schemeClr val="accent1"/>
            </a:effectRef>
            <a:fontRef idx="minor">
              <a:schemeClr val="tx1"/>
            </a:fontRef>
          </p:style>
        </p:cxnSp>
        <p:grpSp>
          <p:nvGrpSpPr>
            <p:cNvPr id="17" name="Group 25"/>
            <p:cNvGrpSpPr/>
            <p:nvPr/>
          </p:nvGrpSpPr>
          <p:grpSpPr>
            <a:xfrm>
              <a:off x="1895475" y="4285065"/>
              <a:ext cx="540000" cy="540000"/>
              <a:chOff x="1895475" y="3190875"/>
              <a:chExt cx="540000" cy="540000"/>
            </a:xfrm>
          </p:grpSpPr>
          <p:sp>
            <p:nvSpPr>
              <p:cNvPr id="18" name="Oval 73"/>
              <p:cNvSpPr/>
              <p:nvPr/>
            </p:nvSpPr>
            <p:spPr>
              <a:xfrm>
                <a:off x="1895475" y="3190875"/>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Freeform: Shape 74"/>
              <p:cNvSpPr>
                <a:spLocks/>
              </p:cNvSpPr>
              <p:nvPr/>
            </p:nvSpPr>
            <p:spPr bwMode="auto">
              <a:xfrm>
                <a:off x="2000853" y="3295413"/>
                <a:ext cx="329244" cy="330924"/>
              </a:xfrm>
              <a:custGeom>
                <a:avLst/>
                <a:gdLst>
                  <a:gd name="T0" fmla="*/ 234 w 246"/>
                  <a:gd name="T1" fmla="*/ 13 h 247"/>
                  <a:gd name="T2" fmla="*/ 175 w 246"/>
                  <a:gd name="T3" fmla="*/ 35 h 247"/>
                  <a:gd name="T4" fmla="*/ 153 w 246"/>
                  <a:gd name="T5" fmla="*/ 60 h 247"/>
                  <a:gd name="T6" fmla="*/ 24 w 246"/>
                  <a:gd name="T7" fmla="*/ 36 h 247"/>
                  <a:gd name="T8" fmla="*/ 5 w 246"/>
                  <a:gd name="T9" fmla="*/ 55 h 247"/>
                  <a:gd name="T10" fmla="*/ 107 w 246"/>
                  <a:gd name="T11" fmla="*/ 109 h 247"/>
                  <a:gd name="T12" fmla="*/ 65 w 246"/>
                  <a:gd name="T13" fmla="*/ 159 h 247"/>
                  <a:gd name="T14" fmla="*/ 54 w 246"/>
                  <a:gd name="T15" fmla="*/ 172 h 247"/>
                  <a:gd name="T16" fmla="*/ 12 w 246"/>
                  <a:gd name="T17" fmla="*/ 161 h 247"/>
                  <a:gd name="T18" fmla="*/ 0 w 246"/>
                  <a:gd name="T19" fmla="*/ 173 h 247"/>
                  <a:gd name="T20" fmla="*/ 47 w 246"/>
                  <a:gd name="T21" fmla="*/ 200 h 247"/>
                  <a:gd name="T22" fmla="*/ 74 w 246"/>
                  <a:gd name="T23" fmla="*/ 247 h 247"/>
                  <a:gd name="T24" fmla="*/ 86 w 246"/>
                  <a:gd name="T25" fmla="*/ 235 h 247"/>
                  <a:gd name="T26" fmla="*/ 75 w 246"/>
                  <a:gd name="T27" fmla="*/ 193 h 247"/>
                  <a:gd name="T28" fmla="*/ 88 w 246"/>
                  <a:gd name="T29" fmla="*/ 182 h 247"/>
                  <a:gd name="T30" fmla="*/ 138 w 246"/>
                  <a:gd name="T31" fmla="*/ 140 h 247"/>
                  <a:gd name="T32" fmla="*/ 192 w 246"/>
                  <a:gd name="T33" fmla="*/ 242 h 247"/>
                  <a:gd name="T34" fmla="*/ 211 w 246"/>
                  <a:gd name="T35" fmla="*/ 223 h 247"/>
                  <a:gd name="T36" fmla="*/ 187 w 246"/>
                  <a:gd name="T37" fmla="*/ 94 h 247"/>
                  <a:gd name="T38" fmla="*/ 212 w 246"/>
                  <a:gd name="T39" fmla="*/ 72 h 247"/>
                  <a:gd name="T40" fmla="*/ 234 w 246"/>
                  <a:gd name="T41" fmla="*/ 1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47">
                    <a:moveTo>
                      <a:pt x="234" y="13"/>
                    </a:moveTo>
                    <a:cubicBezTo>
                      <a:pt x="221" y="0"/>
                      <a:pt x="196" y="11"/>
                      <a:pt x="175" y="35"/>
                    </a:cubicBezTo>
                    <a:cubicBezTo>
                      <a:pt x="153" y="60"/>
                      <a:pt x="153" y="60"/>
                      <a:pt x="153" y="60"/>
                    </a:cubicBezTo>
                    <a:cubicBezTo>
                      <a:pt x="24" y="36"/>
                      <a:pt x="24" y="36"/>
                      <a:pt x="24" y="36"/>
                    </a:cubicBezTo>
                    <a:cubicBezTo>
                      <a:pt x="5" y="55"/>
                      <a:pt x="5" y="55"/>
                      <a:pt x="5" y="55"/>
                    </a:cubicBezTo>
                    <a:cubicBezTo>
                      <a:pt x="107" y="109"/>
                      <a:pt x="107" y="109"/>
                      <a:pt x="107" y="109"/>
                    </a:cubicBezTo>
                    <a:cubicBezTo>
                      <a:pt x="65" y="159"/>
                      <a:pt x="65" y="159"/>
                      <a:pt x="65" y="159"/>
                    </a:cubicBezTo>
                    <a:cubicBezTo>
                      <a:pt x="61" y="164"/>
                      <a:pt x="57" y="168"/>
                      <a:pt x="54" y="172"/>
                    </a:cubicBezTo>
                    <a:cubicBezTo>
                      <a:pt x="12" y="161"/>
                      <a:pt x="12" y="161"/>
                      <a:pt x="12" y="161"/>
                    </a:cubicBezTo>
                    <a:cubicBezTo>
                      <a:pt x="0" y="173"/>
                      <a:pt x="0" y="173"/>
                      <a:pt x="0" y="173"/>
                    </a:cubicBezTo>
                    <a:cubicBezTo>
                      <a:pt x="47" y="200"/>
                      <a:pt x="47" y="200"/>
                      <a:pt x="47" y="200"/>
                    </a:cubicBezTo>
                    <a:cubicBezTo>
                      <a:pt x="74" y="247"/>
                      <a:pt x="74" y="247"/>
                      <a:pt x="74" y="247"/>
                    </a:cubicBezTo>
                    <a:cubicBezTo>
                      <a:pt x="86" y="235"/>
                      <a:pt x="86" y="235"/>
                      <a:pt x="86" y="235"/>
                    </a:cubicBezTo>
                    <a:cubicBezTo>
                      <a:pt x="75" y="193"/>
                      <a:pt x="75" y="193"/>
                      <a:pt x="75" y="193"/>
                    </a:cubicBezTo>
                    <a:cubicBezTo>
                      <a:pt x="79" y="190"/>
                      <a:pt x="83" y="186"/>
                      <a:pt x="88" y="182"/>
                    </a:cubicBezTo>
                    <a:cubicBezTo>
                      <a:pt x="138" y="140"/>
                      <a:pt x="138" y="140"/>
                      <a:pt x="138" y="140"/>
                    </a:cubicBezTo>
                    <a:cubicBezTo>
                      <a:pt x="192" y="242"/>
                      <a:pt x="192" y="242"/>
                      <a:pt x="192" y="242"/>
                    </a:cubicBezTo>
                    <a:cubicBezTo>
                      <a:pt x="211" y="223"/>
                      <a:pt x="211" y="223"/>
                      <a:pt x="211" y="223"/>
                    </a:cubicBezTo>
                    <a:cubicBezTo>
                      <a:pt x="187" y="94"/>
                      <a:pt x="187" y="94"/>
                      <a:pt x="187" y="94"/>
                    </a:cubicBezTo>
                    <a:cubicBezTo>
                      <a:pt x="212" y="72"/>
                      <a:pt x="212" y="72"/>
                      <a:pt x="212" y="72"/>
                    </a:cubicBezTo>
                    <a:cubicBezTo>
                      <a:pt x="236" y="51"/>
                      <a:pt x="246" y="25"/>
                      <a:pt x="234" y="13"/>
                    </a:cubicBezTo>
                    <a:close/>
                  </a:path>
                </a:pathLst>
              </a:custGeom>
              <a:solidFill>
                <a:schemeClr val="bg1"/>
              </a:solidFill>
              <a:ln>
                <a:noFill/>
              </a:ln>
            </p:spPr>
            <p:txBody>
              <a:bodyPr anchor="ctr"/>
              <a:lstStyle/>
              <a:p>
                <a:pPr algn="ctr"/>
                <a:endParaRPr/>
              </a:p>
            </p:txBody>
          </p:sp>
        </p:grpSp>
      </p:grpSp>
      <p:grpSp>
        <p:nvGrpSpPr>
          <p:cNvPr id="20" name="组合 19"/>
          <p:cNvGrpSpPr/>
          <p:nvPr/>
        </p:nvGrpSpPr>
        <p:grpSpPr>
          <a:xfrm>
            <a:off x="3460063" y="2985613"/>
            <a:ext cx="540000" cy="2141564"/>
            <a:chOff x="3460063" y="2985613"/>
            <a:chExt cx="540000" cy="2141564"/>
          </a:xfrm>
        </p:grpSpPr>
        <p:cxnSp>
          <p:nvCxnSpPr>
            <p:cNvPr id="21" name="Straight Connector 28"/>
            <p:cNvCxnSpPr/>
            <p:nvPr/>
          </p:nvCxnSpPr>
          <p:spPr>
            <a:xfrm flipV="1">
              <a:off x="3730063" y="3471177"/>
              <a:ext cx="0" cy="1656000"/>
            </a:xfrm>
            <a:prstGeom prst="line">
              <a:avLst/>
            </a:prstGeom>
            <a:ln w="1905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22" name="Group 30"/>
            <p:cNvGrpSpPr/>
            <p:nvPr/>
          </p:nvGrpSpPr>
          <p:grpSpPr>
            <a:xfrm>
              <a:off x="3460063" y="2985613"/>
              <a:ext cx="540000" cy="540000"/>
              <a:chOff x="3450124" y="2009775"/>
              <a:chExt cx="540000" cy="540000"/>
            </a:xfrm>
          </p:grpSpPr>
          <p:sp>
            <p:nvSpPr>
              <p:cNvPr id="23" name="Oval 63"/>
              <p:cNvSpPr/>
              <p:nvPr/>
            </p:nvSpPr>
            <p:spPr>
              <a:xfrm>
                <a:off x="3450124" y="2009775"/>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64"/>
              <p:cNvGrpSpPr/>
              <p:nvPr/>
            </p:nvGrpSpPr>
            <p:grpSpPr>
              <a:xfrm>
                <a:off x="3567882" y="2071853"/>
                <a:ext cx="304483" cy="415884"/>
                <a:chOff x="5772150" y="2981325"/>
                <a:chExt cx="650875" cy="889001"/>
              </a:xfrm>
              <a:solidFill>
                <a:schemeClr val="bg1"/>
              </a:solidFill>
            </p:grpSpPr>
            <p:sp>
              <p:nvSpPr>
                <p:cNvPr id="25" name="Rectangle 65"/>
                <p:cNvSpPr>
                  <a:spLocks/>
                </p:cNvSpPr>
                <p:nvPr/>
              </p:nvSpPr>
              <p:spPr bwMode="auto">
                <a:xfrm>
                  <a:off x="5875338" y="3159125"/>
                  <a:ext cx="1460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Rectangle 66"/>
                <p:cNvSpPr>
                  <a:spLocks/>
                </p:cNvSpPr>
                <p:nvPr/>
              </p:nvSpPr>
              <p:spPr bwMode="auto">
                <a:xfrm>
                  <a:off x="5875338" y="3375025"/>
                  <a:ext cx="368300"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Rectangle 67"/>
                <p:cNvSpPr>
                  <a:spLocks/>
                </p:cNvSpPr>
                <p:nvPr/>
              </p:nvSpPr>
              <p:spPr bwMode="auto">
                <a:xfrm>
                  <a:off x="5875338" y="3470275"/>
                  <a:ext cx="368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Rectangle 68"/>
                <p:cNvSpPr>
                  <a:spLocks/>
                </p:cNvSpPr>
                <p:nvPr/>
              </p:nvSpPr>
              <p:spPr bwMode="auto">
                <a:xfrm>
                  <a:off x="5875338" y="3565525"/>
                  <a:ext cx="2063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Freeform: Shape 69"/>
                <p:cNvSpPr>
                  <a:spLocks/>
                </p:cNvSpPr>
                <p:nvPr/>
              </p:nvSpPr>
              <p:spPr bwMode="auto">
                <a:xfrm>
                  <a:off x="5772150" y="2981325"/>
                  <a:ext cx="650875" cy="835025"/>
                </a:xfrm>
                <a:custGeom>
                  <a:avLst/>
                  <a:gdLst>
                    <a:gd name="T0" fmla="*/ 87 w 170"/>
                    <a:gd name="T1" fmla="*/ 0 h 220"/>
                    <a:gd name="T2" fmla="*/ 34 w 170"/>
                    <a:gd name="T3" fmla="*/ 0 h 220"/>
                    <a:gd name="T4" fmla="*/ 0 w 170"/>
                    <a:gd name="T5" fmla="*/ 34 h 220"/>
                    <a:gd name="T6" fmla="*/ 0 w 170"/>
                    <a:gd name="T7" fmla="*/ 185 h 220"/>
                    <a:gd name="T8" fmla="*/ 34 w 170"/>
                    <a:gd name="T9" fmla="*/ 220 h 220"/>
                    <a:gd name="T10" fmla="*/ 91 w 170"/>
                    <a:gd name="T11" fmla="*/ 220 h 220"/>
                    <a:gd name="T12" fmla="*/ 91 w 170"/>
                    <a:gd name="T13" fmla="*/ 203 h 220"/>
                    <a:gd name="T14" fmla="*/ 34 w 170"/>
                    <a:gd name="T15" fmla="*/ 203 h 220"/>
                    <a:gd name="T16" fmla="*/ 16 w 170"/>
                    <a:gd name="T17" fmla="*/ 185 h 220"/>
                    <a:gd name="T18" fmla="*/ 16 w 170"/>
                    <a:gd name="T19" fmla="*/ 34 h 220"/>
                    <a:gd name="T20" fmla="*/ 34 w 170"/>
                    <a:gd name="T21" fmla="*/ 16 h 220"/>
                    <a:gd name="T22" fmla="*/ 79 w 170"/>
                    <a:gd name="T23" fmla="*/ 16 h 220"/>
                    <a:gd name="T24" fmla="*/ 79 w 170"/>
                    <a:gd name="T25" fmla="*/ 67 h 220"/>
                    <a:gd name="T26" fmla="*/ 105 w 170"/>
                    <a:gd name="T27" fmla="*/ 93 h 220"/>
                    <a:gd name="T28" fmla="*/ 154 w 170"/>
                    <a:gd name="T29" fmla="*/ 93 h 220"/>
                    <a:gd name="T30" fmla="*/ 154 w 170"/>
                    <a:gd name="T31" fmla="*/ 185 h 220"/>
                    <a:gd name="T32" fmla="*/ 143 w 170"/>
                    <a:gd name="T33" fmla="*/ 202 h 220"/>
                    <a:gd name="T34" fmla="*/ 143 w 170"/>
                    <a:gd name="T35" fmla="*/ 219 h 220"/>
                    <a:gd name="T36" fmla="*/ 170 w 170"/>
                    <a:gd name="T37" fmla="*/ 185 h 220"/>
                    <a:gd name="T38" fmla="*/ 170 w 170"/>
                    <a:gd name="T39" fmla="*/ 83 h 220"/>
                    <a:gd name="T40" fmla="*/ 87 w 170"/>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0">
                      <a:moveTo>
                        <a:pt x="87" y="0"/>
                      </a:moveTo>
                      <a:cubicBezTo>
                        <a:pt x="34" y="0"/>
                        <a:pt x="34" y="0"/>
                        <a:pt x="34" y="0"/>
                      </a:cubicBezTo>
                      <a:cubicBezTo>
                        <a:pt x="15" y="0"/>
                        <a:pt x="0" y="15"/>
                        <a:pt x="0" y="34"/>
                      </a:cubicBezTo>
                      <a:cubicBezTo>
                        <a:pt x="0" y="185"/>
                        <a:pt x="0" y="185"/>
                        <a:pt x="0" y="185"/>
                      </a:cubicBezTo>
                      <a:cubicBezTo>
                        <a:pt x="0" y="204"/>
                        <a:pt x="15" y="220"/>
                        <a:pt x="34" y="220"/>
                      </a:cubicBezTo>
                      <a:cubicBezTo>
                        <a:pt x="91" y="220"/>
                        <a:pt x="91" y="220"/>
                        <a:pt x="91" y="220"/>
                      </a:cubicBezTo>
                      <a:cubicBezTo>
                        <a:pt x="91" y="203"/>
                        <a:pt x="91" y="203"/>
                        <a:pt x="91" y="203"/>
                      </a:cubicBezTo>
                      <a:cubicBezTo>
                        <a:pt x="34" y="203"/>
                        <a:pt x="34" y="203"/>
                        <a:pt x="34" y="203"/>
                      </a:cubicBezTo>
                      <a:cubicBezTo>
                        <a:pt x="24" y="203"/>
                        <a:pt x="16" y="195"/>
                        <a:pt x="16" y="185"/>
                      </a:cubicBezTo>
                      <a:cubicBezTo>
                        <a:pt x="16" y="34"/>
                        <a:pt x="16" y="34"/>
                        <a:pt x="16" y="34"/>
                      </a:cubicBezTo>
                      <a:cubicBezTo>
                        <a:pt x="16" y="24"/>
                        <a:pt x="24" y="16"/>
                        <a:pt x="34" y="16"/>
                      </a:cubicBezTo>
                      <a:cubicBezTo>
                        <a:pt x="79" y="16"/>
                        <a:pt x="79" y="16"/>
                        <a:pt x="79" y="16"/>
                      </a:cubicBezTo>
                      <a:cubicBezTo>
                        <a:pt x="79" y="67"/>
                        <a:pt x="79" y="67"/>
                        <a:pt x="79" y="67"/>
                      </a:cubicBezTo>
                      <a:cubicBezTo>
                        <a:pt x="79" y="81"/>
                        <a:pt x="90" y="93"/>
                        <a:pt x="105" y="93"/>
                      </a:cubicBezTo>
                      <a:cubicBezTo>
                        <a:pt x="154" y="93"/>
                        <a:pt x="154" y="93"/>
                        <a:pt x="154" y="93"/>
                      </a:cubicBezTo>
                      <a:cubicBezTo>
                        <a:pt x="154" y="185"/>
                        <a:pt x="154" y="185"/>
                        <a:pt x="154" y="185"/>
                      </a:cubicBezTo>
                      <a:cubicBezTo>
                        <a:pt x="154" y="193"/>
                        <a:pt x="149" y="199"/>
                        <a:pt x="143" y="202"/>
                      </a:cubicBezTo>
                      <a:cubicBezTo>
                        <a:pt x="143" y="219"/>
                        <a:pt x="143" y="219"/>
                        <a:pt x="143" y="219"/>
                      </a:cubicBezTo>
                      <a:cubicBezTo>
                        <a:pt x="158" y="216"/>
                        <a:pt x="170" y="202"/>
                        <a:pt x="170" y="185"/>
                      </a:cubicBezTo>
                      <a:cubicBezTo>
                        <a:pt x="170" y="83"/>
                        <a:pt x="170" y="83"/>
                        <a:pt x="170" y="83"/>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Freeform: Shape 70"/>
                <p:cNvSpPr>
                  <a:spLocks/>
                </p:cNvSpPr>
                <p:nvPr/>
              </p:nvSpPr>
              <p:spPr bwMode="auto">
                <a:xfrm>
                  <a:off x="6154738" y="3744913"/>
                  <a:ext cx="130175" cy="125413"/>
                </a:xfrm>
                <a:custGeom>
                  <a:avLst/>
                  <a:gdLst>
                    <a:gd name="T0" fmla="*/ 32 w 34"/>
                    <a:gd name="T1" fmla="*/ 0 h 33"/>
                    <a:gd name="T2" fmla="*/ 31 w 34"/>
                    <a:gd name="T3" fmla="*/ 2 h 33"/>
                    <a:gd name="T4" fmla="*/ 26 w 34"/>
                    <a:gd name="T5" fmla="*/ 7 h 33"/>
                    <a:gd name="T6" fmla="*/ 24 w 34"/>
                    <a:gd name="T7" fmla="*/ 8 h 33"/>
                    <a:gd name="T8" fmla="*/ 19 w 34"/>
                    <a:gd name="T9" fmla="*/ 6 h 33"/>
                    <a:gd name="T10" fmla="*/ 17 w 34"/>
                    <a:gd name="T11" fmla="*/ 5 h 33"/>
                    <a:gd name="T12" fmla="*/ 16 w 34"/>
                    <a:gd name="T13" fmla="*/ 6 h 33"/>
                    <a:gd name="T14" fmla="*/ 10 w 34"/>
                    <a:gd name="T15" fmla="*/ 8 h 33"/>
                    <a:gd name="T16" fmla="*/ 10 w 34"/>
                    <a:gd name="T17" fmla="*/ 8 h 33"/>
                    <a:gd name="T18" fmla="*/ 8 w 34"/>
                    <a:gd name="T19" fmla="*/ 7 h 33"/>
                    <a:gd name="T20" fmla="*/ 3 w 34"/>
                    <a:gd name="T21" fmla="*/ 2 h 33"/>
                    <a:gd name="T22" fmla="*/ 2 w 34"/>
                    <a:gd name="T23" fmla="*/ 0 h 33"/>
                    <a:gd name="T24" fmla="*/ 1 w 34"/>
                    <a:gd name="T25" fmla="*/ 0 h 33"/>
                    <a:gd name="T26" fmla="*/ 0 w 34"/>
                    <a:gd name="T27" fmla="*/ 0 h 33"/>
                    <a:gd name="T28" fmla="*/ 0 w 34"/>
                    <a:gd name="T29" fmla="*/ 33 h 33"/>
                    <a:gd name="T30" fmla="*/ 17 w 34"/>
                    <a:gd name="T31" fmla="*/ 21 h 33"/>
                    <a:gd name="T32" fmla="*/ 34 w 34"/>
                    <a:gd name="T33" fmla="*/ 33 h 33"/>
                    <a:gd name="T34" fmla="*/ 34 w 34"/>
                    <a:gd name="T35" fmla="*/ 0 h 33"/>
                    <a:gd name="T36" fmla="*/ 34 w 34"/>
                    <a:gd name="T37" fmla="*/ 0 h 33"/>
                    <a:gd name="T38" fmla="*/ 32 w 34"/>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3">
                      <a:moveTo>
                        <a:pt x="32" y="0"/>
                      </a:moveTo>
                      <a:cubicBezTo>
                        <a:pt x="32" y="1"/>
                        <a:pt x="31" y="1"/>
                        <a:pt x="31" y="2"/>
                      </a:cubicBezTo>
                      <a:cubicBezTo>
                        <a:pt x="30" y="4"/>
                        <a:pt x="29" y="6"/>
                        <a:pt x="26" y="7"/>
                      </a:cubicBezTo>
                      <a:cubicBezTo>
                        <a:pt x="25" y="7"/>
                        <a:pt x="25" y="8"/>
                        <a:pt x="24" y="8"/>
                      </a:cubicBezTo>
                      <a:cubicBezTo>
                        <a:pt x="22" y="8"/>
                        <a:pt x="20" y="7"/>
                        <a:pt x="19" y="6"/>
                      </a:cubicBezTo>
                      <a:cubicBezTo>
                        <a:pt x="18" y="6"/>
                        <a:pt x="17" y="5"/>
                        <a:pt x="17" y="5"/>
                      </a:cubicBezTo>
                      <a:cubicBezTo>
                        <a:pt x="17" y="5"/>
                        <a:pt x="16" y="6"/>
                        <a:pt x="16" y="6"/>
                      </a:cubicBezTo>
                      <a:cubicBezTo>
                        <a:pt x="14" y="7"/>
                        <a:pt x="12" y="8"/>
                        <a:pt x="10" y="8"/>
                      </a:cubicBezTo>
                      <a:cubicBezTo>
                        <a:pt x="10" y="8"/>
                        <a:pt x="10" y="8"/>
                        <a:pt x="10" y="8"/>
                      </a:cubicBezTo>
                      <a:cubicBezTo>
                        <a:pt x="9" y="8"/>
                        <a:pt x="9" y="7"/>
                        <a:pt x="8" y="7"/>
                      </a:cubicBezTo>
                      <a:cubicBezTo>
                        <a:pt x="5" y="6"/>
                        <a:pt x="4" y="4"/>
                        <a:pt x="3" y="2"/>
                      </a:cubicBezTo>
                      <a:cubicBezTo>
                        <a:pt x="3" y="1"/>
                        <a:pt x="2" y="1"/>
                        <a:pt x="2" y="0"/>
                      </a:cubicBezTo>
                      <a:cubicBezTo>
                        <a:pt x="2" y="0"/>
                        <a:pt x="1" y="0"/>
                        <a:pt x="1" y="0"/>
                      </a:cubicBezTo>
                      <a:cubicBezTo>
                        <a:pt x="1" y="0"/>
                        <a:pt x="0" y="0"/>
                        <a:pt x="0" y="0"/>
                      </a:cubicBezTo>
                      <a:cubicBezTo>
                        <a:pt x="0" y="33"/>
                        <a:pt x="0" y="33"/>
                        <a:pt x="0" y="33"/>
                      </a:cubicBezTo>
                      <a:cubicBezTo>
                        <a:pt x="17" y="21"/>
                        <a:pt x="17" y="21"/>
                        <a:pt x="17" y="21"/>
                      </a:cubicBezTo>
                      <a:cubicBezTo>
                        <a:pt x="34" y="33"/>
                        <a:pt x="34" y="33"/>
                        <a:pt x="34" y="33"/>
                      </a:cubicBezTo>
                      <a:cubicBezTo>
                        <a:pt x="34" y="0"/>
                        <a:pt x="34" y="0"/>
                        <a:pt x="34" y="0"/>
                      </a:cubicBezTo>
                      <a:cubicBezTo>
                        <a:pt x="34" y="0"/>
                        <a:pt x="34" y="0"/>
                        <a:pt x="34" y="0"/>
                      </a:cubicBezTo>
                      <a:cubicBezTo>
                        <a:pt x="33" y="0"/>
                        <a:pt x="32"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Oval 71"/>
                <p:cNvSpPr>
                  <a:spLocks/>
                </p:cNvSpPr>
                <p:nvPr/>
              </p:nvSpPr>
              <p:spPr bwMode="auto">
                <a:xfrm>
                  <a:off x="6178550" y="3625850"/>
                  <a:ext cx="84138"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2"/>
                <p:cNvSpPr>
                  <a:spLocks/>
                </p:cNvSpPr>
                <p:nvPr/>
              </p:nvSpPr>
              <p:spPr bwMode="auto">
                <a:xfrm>
                  <a:off x="6127750" y="3573463"/>
                  <a:ext cx="187325" cy="185738"/>
                </a:xfrm>
                <a:custGeom>
                  <a:avLst/>
                  <a:gdLst>
                    <a:gd name="T0" fmla="*/ 44 w 49"/>
                    <a:gd name="T1" fmla="*/ 18 h 49"/>
                    <a:gd name="T2" fmla="*/ 44 w 49"/>
                    <a:gd name="T3" fmla="*/ 10 h 49"/>
                    <a:gd name="T4" fmla="*/ 36 w 49"/>
                    <a:gd name="T5" fmla="*/ 7 h 49"/>
                    <a:gd name="T6" fmla="*/ 32 w 49"/>
                    <a:gd name="T7" fmla="*/ 1 h 49"/>
                    <a:gd name="T8" fmla="*/ 24 w 49"/>
                    <a:gd name="T9" fmla="*/ 3 h 49"/>
                    <a:gd name="T10" fmla="*/ 16 w 49"/>
                    <a:gd name="T11" fmla="*/ 1 h 49"/>
                    <a:gd name="T12" fmla="*/ 12 w 49"/>
                    <a:gd name="T13" fmla="*/ 7 h 49"/>
                    <a:gd name="T14" fmla="*/ 4 w 49"/>
                    <a:gd name="T15" fmla="*/ 10 h 49"/>
                    <a:gd name="T16" fmla="*/ 4 w 49"/>
                    <a:gd name="T17" fmla="*/ 18 h 49"/>
                    <a:gd name="T18" fmla="*/ 0 w 49"/>
                    <a:gd name="T19" fmla="*/ 24 h 49"/>
                    <a:gd name="T20" fmla="*/ 4 w 49"/>
                    <a:gd name="T21" fmla="*/ 31 h 49"/>
                    <a:gd name="T22" fmla="*/ 4 w 49"/>
                    <a:gd name="T23" fmla="*/ 39 h 49"/>
                    <a:gd name="T24" fmla="*/ 12 w 49"/>
                    <a:gd name="T25" fmla="*/ 41 h 49"/>
                    <a:gd name="T26" fmla="*/ 16 w 49"/>
                    <a:gd name="T27" fmla="*/ 48 h 49"/>
                    <a:gd name="T28" fmla="*/ 24 w 49"/>
                    <a:gd name="T29" fmla="*/ 45 h 49"/>
                    <a:gd name="T30" fmla="*/ 32 w 49"/>
                    <a:gd name="T31" fmla="*/ 48 h 49"/>
                    <a:gd name="T32" fmla="*/ 36 w 49"/>
                    <a:gd name="T33" fmla="*/ 41 h 49"/>
                    <a:gd name="T34" fmla="*/ 44 w 49"/>
                    <a:gd name="T35" fmla="*/ 39 h 49"/>
                    <a:gd name="T36" fmla="*/ 44 w 49"/>
                    <a:gd name="T37" fmla="*/ 31 h 49"/>
                    <a:gd name="T38" fmla="*/ 49 w 49"/>
                    <a:gd name="T39" fmla="*/ 24 h 49"/>
                    <a:gd name="T40" fmla="*/ 44 w 49"/>
                    <a:gd name="T41" fmla="*/ 18 h 49"/>
                    <a:gd name="T42" fmla="*/ 24 w 49"/>
                    <a:gd name="T43" fmla="*/ 37 h 49"/>
                    <a:gd name="T44" fmla="*/ 11 w 49"/>
                    <a:gd name="T45" fmla="*/ 24 h 49"/>
                    <a:gd name="T46" fmla="*/ 24 w 49"/>
                    <a:gd name="T47" fmla="*/ 12 h 49"/>
                    <a:gd name="T48" fmla="*/ 37 w 49"/>
                    <a:gd name="T49" fmla="*/ 24 h 49"/>
                    <a:gd name="T50" fmla="*/ 24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4" y="18"/>
                      </a:moveTo>
                      <a:cubicBezTo>
                        <a:pt x="43" y="16"/>
                        <a:pt x="45" y="12"/>
                        <a:pt x="44" y="10"/>
                      </a:cubicBezTo>
                      <a:cubicBezTo>
                        <a:pt x="42" y="8"/>
                        <a:pt x="38" y="9"/>
                        <a:pt x="36" y="7"/>
                      </a:cubicBezTo>
                      <a:cubicBezTo>
                        <a:pt x="34" y="6"/>
                        <a:pt x="34" y="2"/>
                        <a:pt x="32" y="1"/>
                      </a:cubicBezTo>
                      <a:cubicBezTo>
                        <a:pt x="29" y="0"/>
                        <a:pt x="27" y="3"/>
                        <a:pt x="24" y="3"/>
                      </a:cubicBezTo>
                      <a:cubicBezTo>
                        <a:pt x="22" y="3"/>
                        <a:pt x="19" y="0"/>
                        <a:pt x="16" y="1"/>
                      </a:cubicBezTo>
                      <a:cubicBezTo>
                        <a:pt x="14" y="2"/>
                        <a:pt x="14" y="6"/>
                        <a:pt x="12" y="7"/>
                      </a:cubicBezTo>
                      <a:cubicBezTo>
                        <a:pt x="10" y="9"/>
                        <a:pt x="6" y="8"/>
                        <a:pt x="4" y="10"/>
                      </a:cubicBezTo>
                      <a:cubicBezTo>
                        <a:pt x="3" y="12"/>
                        <a:pt x="5" y="16"/>
                        <a:pt x="4" y="18"/>
                      </a:cubicBezTo>
                      <a:cubicBezTo>
                        <a:pt x="3" y="20"/>
                        <a:pt x="0" y="22"/>
                        <a:pt x="0" y="24"/>
                      </a:cubicBezTo>
                      <a:cubicBezTo>
                        <a:pt x="0" y="27"/>
                        <a:pt x="3" y="29"/>
                        <a:pt x="4" y="31"/>
                      </a:cubicBezTo>
                      <a:cubicBezTo>
                        <a:pt x="5" y="33"/>
                        <a:pt x="3" y="37"/>
                        <a:pt x="4" y="39"/>
                      </a:cubicBezTo>
                      <a:cubicBezTo>
                        <a:pt x="6" y="41"/>
                        <a:pt x="10" y="40"/>
                        <a:pt x="12" y="41"/>
                      </a:cubicBezTo>
                      <a:cubicBezTo>
                        <a:pt x="14" y="43"/>
                        <a:pt x="14" y="47"/>
                        <a:pt x="16" y="48"/>
                      </a:cubicBezTo>
                      <a:cubicBezTo>
                        <a:pt x="19" y="49"/>
                        <a:pt x="22" y="45"/>
                        <a:pt x="24" y="45"/>
                      </a:cubicBezTo>
                      <a:cubicBezTo>
                        <a:pt x="27" y="45"/>
                        <a:pt x="29" y="49"/>
                        <a:pt x="32" y="48"/>
                      </a:cubicBezTo>
                      <a:cubicBezTo>
                        <a:pt x="34" y="47"/>
                        <a:pt x="34" y="43"/>
                        <a:pt x="36" y="41"/>
                      </a:cubicBezTo>
                      <a:cubicBezTo>
                        <a:pt x="38" y="40"/>
                        <a:pt x="42" y="41"/>
                        <a:pt x="44" y="39"/>
                      </a:cubicBezTo>
                      <a:cubicBezTo>
                        <a:pt x="45" y="37"/>
                        <a:pt x="43" y="33"/>
                        <a:pt x="44" y="31"/>
                      </a:cubicBezTo>
                      <a:cubicBezTo>
                        <a:pt x="45" y="29"/>
                        <a:pt x="49" y="27"/>
                        <a:pt x="49" y="24"/>
                      </a:cubicBezTo>
                      <a:cubicBezTo>
                        <a:pt x="49" y="22"/>
                        <a:pt x="45" y="20"/>
                        <a:pt x="44" y="18"/>
                      </a:cubicBezTo>
                      <a:close/>
                      <a:moveTo>
                        <a:pt x="24" y="37"/>
                      </a:moveTo>
                      <a:cubicBezTo>
                        <a:pt x="17" y="37"/>
                        <a:pt x="11" y="32"/>
                        <a:pt x="11" y="24"/>
                      </a:cubicBezTo>
                      <a:cubicBezTo>
                        <a:pt x="11" y="17"/>
                        <a:pt x="17" y="12"/>
                        <a:pt x="24" y="12"/>
                      </a:cubicBezTo>
                      <a:cubicBezTo>
                        <a:pt x="31" y="12"/>
                        <a:pt x="37" y="17"/>
                        <a:pt x="37" y="24"/>
                      </a:cubicBezTo>
                      <a:cubicBezTo>
                        <a:pt x="37" y="32"/>
                        <a:pt x="31" y="37"/>
                        <a:pt x="2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33" name="组合 32"/>
          <p:cNvGrpSpPr/>
          <p:nvPr/>
        </p:nvGrpSpPr>
        <p:grpSpPr>
          <a:xfrm>
            <a:off x="5039729" y="4303722"/>
            <a:ext cx="540000" cy="828231"/>
            <a:chOff x="5039729" y="4303722"/>
            <a:chExt cx="540000" cy="828231"/>
          </a:xfrm>
        </p:grpSpPr>
        <p:cxnSp>
          <p:nvCxnSpPr>
            <p:cNvPr id="34" name="Straight Connector 33"/>
            <p:cNvCxnSpPr/>
            <p:nvPr/>
          </p:nvCxnSpPr>
          <p:spPr>
            <a:xfrm flipV="1">
              <a:off x="5304118" y="4735953"/>
              <a:ext cx="0" cy="396000"/>
            </a:xfrm>
            <a:prstGeom prst="line">
              <a:avLst/>
            </a:prstGeom>
            <a:ln w="19050" cap="rnd">
              <a:solidFill>
                <a:srgbClr val="DBC492"/>
              </a:solidFill>
              <a:prstDash val="sysDot"/>
              <a:round/>
            </a:ln>
          </p:spPr>
          <p:style>
            <a:lnRef idx="1">
              <a:schemeClr val="accent1"/>
            </a:lnRef>
            <a:fillRef idx="0">
              <a:schemeClr val="accent1"/>
            </a:fillRef>
            <a:effectRef idx="0">
              <a:schemeClr val="accent1"/>
            </a:effectRef>
            <a:fontRef idx="minor">
              <a:schemeClr val="tx1"/>
            </a:fontRef>
          </p:style>
        </p:cxnSp>
        <p:grpSp>
          <p:nvGrpSpPr>
            <p:cNvPr id="35" name="Group 39"/>
            <p:cNvGrpSpPr/>
            <p:nvPr/>
          </p:nvGrpSpPr>
          <p:grpSpPr>
            <a:xfrm>
              <a:off x="5039729" y="4303722"/>
              <a:ext cx="540000" cy="540000"/>
              <a:chOff x="5039729" y="3314307"/>
              <a:chExt cx="540000" cy="540000"/>
            </a:xfrm>
          </p:grpSpPr>
          <p:sp>
            <p:nvSpPr>
              <p:cNvPr id="36" name="Oval 61"/>
              <p:cNvSpPr/>
              <p:nvPr/>
            </p:nvSpPr>
            <p:spPr>
              <a:xfrm>
                <a:off x="5039729" y="3314307"/>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62"/>
              <p:cNvSpPr>
                <a:spLocks/>
              </p:cNvSpPr>
              <p:nvPr/>
            </p:nvSpPr>
            <p:spPr bwMode="auto">
              <a:xfrm>
                <a:off x="5142973" y="3395648"/>
                <a:ext cx="333512" cy="377319"/>
              </a:xfrm>
              <a:custGeom>
                <a:avLst/>
                <a:gdLst>
                  <a:gd name="T0" fmla="*/ 182 w 193"/>
                  <a:gd name="T1" fmla="*/ 147 h 219"/>
                  <a:gd name="T2" fmla="*/ 175 w 193"/>
                  <a:gd name="T3" fmla="*/ 150 h 219"/>
                  <a:gd name="T4" fmla="*/ 146 w 193"/>
                  <a:gd name="T5" fmla="*/ 110 h 219"/>
                  <a:gd name="T6" fmla="*/ 175 w 193"/>
                  <a:gd name="T7" fmla="*/ 70 h 219"/>
                  <a:gd name="T8" fmla="*/ 182 w 193"/>
                  <a:gd name="T9" fmla="*/ 72 h 219"/>
                  <a:gd name="T10" fmla="*/ 193 w 193"/>
                  <a:gd name="T11" fmla="*/ 60 h 219"/>
                  <a:gd name="T12" fmla="*/ 182 w 193"/>
                  <a:gd name="T13" fmla="*/ 49 h 219"/>
                  <a:gd name="T14" fmla="*/ 170 w 193"/>
                  <a:gd name="T15" fmla="*/ 60 h 219"/>
                  <a:gd name="T16" fmla="*/ 170 w 193"/>
                  <a:gd name="T17" fmla="*/ 62 h 219"/>
                  <a:gd name="T18" fmla="*/ 121 w 193"/>
                  <a:gd name="T19" fmla="*/ 67 h 219"/>
                  <a:gd name="T20" fmla="*/ 101 w 193"/>
                  <a:gd name="T21" fmla="*/ 22 h 219"/>
                  <a:gd name="T22" fmla="*/ 108 w 193"/>
                  <a:gd name="T23" fmla="*/ 12 h 219"/>
                  <a:gd name="T24" fmla="*/ 97 w 193"/>
                  <a:gd name="T25" fmla="*/ 0 h 219"/>
                  <a:gd name="T26" fmla="*/ 85 w 193"/>
                  <a:gd name="T27" fmla="*/ 12 h 219"/>
                  <a:gd name="T28" fmla="*/ 92 w 193"/>
                  <a:gd name="T29" fmla="*/ 22 h 219"/>
                  <a:gd name="T30" fmla="*/ 72 w 193"/>
                  <a:gd name="T31" fmla="*/ 67 h 219"/>
                  <a:gd name="T32" fmla="*/ 23 w 193"/>
                  <a:gd name="T33" fmla="*/ 62 h 219"/>
                  <a:gd name="T34" fmla="*/ 23 w 193"/>
                  <a:gd name="T35" fmla="*/ 60 h 219"/>
                  <a:gd name="T36" fmla="*/ 12 w 193"/>
                  <a:gd name="T37" fmla="*/ 49 h 219"/>
                  <a:gd name="T38" fmla="*/ 0 w 193"/>
                  <a:gd name="T39" fmla="*/ 60 h 219"/>
                  <a:gd name="T40" fmla="*/ 12 w 193"/>
                  <a:gd name="T41" fmla="*/ 72 h 219"/>
                  <a:gd name="T42" fmla="*/ 18 w 193"/>
                  <a:gd name="T43" fmla="*/ 70 h 219"/>
                  <a:gd name="T44" fmla="*/ 48 w 193"/>
                  <a:gd name="T45" fmla="*/ 110 h 219"/>
                  <a:gd name="T46" fmla="*/ 19 w 193"/>
                  <a:gd name="T47" fmla="*/ 150 h 219"/>
                  <a:gd name="T48" fmla="*/ 12 w 193"/>
                  <a:gd name="T49" fmla="*/ 147 h 219"/>
                  <a:gd name="T50" fmla="*/ 0 w 193"/>
                  <a:gd name="T51" fmla="*/ 159 h 219"/>
                  <a:gd name="T52" fmla="*/ 12 w 193"/>
                  <a:gd name="T53" fmla="*/ 170 h 219"/>
                  <a:gd name="T54" fmla="*/ 23 w 193"/>
                  <a:gd name="T55" fmla="*/ 159 h 219"/>
                  <a:gd name="T56" fmla="*/ 23 w 193"/>
                  <a:gd name="T57" fmla="*/ 158 h 219"/>
                  <a:gd name="T58" fmla="*/ 72 w 193"/>
                  <a:gd name="T59" fmla="*/ 152 h 219"/>
                  <a:gd name="T60" fmla="*/ 92 w 193"/>
                  <a:gd name="T61" fmla="*/ 197 h 219"/>
                  <a:gd name="T62" fmla="*/ 85 w 193"/>
                  <a:gd name="T63" fmla="*/ 208 h 219"/>
                  <a:gd name="T64" fmla="*/ 97 w 193"/>
                  <a:gd name="T65" fmla="*/ 219 h 219"/>
                  <a:gd name="T66" fmla="*/ 108 w 193"/>
                  <a:gd name="T67" fmla="*/ 208 h 219"/>
                  <a:gd name="T68" fmla="*/ 101 w 193"/>
                  <a:gd name="T69" fmla="*/ 197 h 219"/>
                  <a:gd name="T70" fmla="*/ 121 w 193"/>
                  <a:gd name="T71" fmla="*/ 152 h 219"/>
                  <a:gd name="T72" fmla="*/ 170 w 193"/>
                  <a:gd name="T73" fmla="*/ 158 h 219"/>
                  <a:gd name="T74" fmla="*/ 170 w 193"/>
                  <a:gd name="T75" fmla="*/ 159 h 219"/>
                  <a:gd name="T76" fmla="*/ 182 w 193"/>
                  <a:gd name="T77" fmla="*/ 170 h 219"/>
                  <a:gd name="T78" fmla="*/ 193 w 193"/>
                  <a:gd name="T79" fmla="*/ 159 h 219"/>
                  <a:gd name="T80" fmla="*/ 182 w 193"/>
                  <a:gd name="T8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 h="219">
                    <a:moveTo>
                      <a:pt x="182" y="147"/>
                    </a:moveTo>
                    <a:cubicBezTo>
                      <a:pt x="179" y="147"/>
                      <a:pt x="177" y="148"/>
                      <a:pt x="175" y="150"/>
                    </a:cubicBezTo>
                    <a:cubicBezTo>
                      <a:pt x="146" y="110"/>
                      <a:pt x="146" y="110"/>
                      <a:pt x="146" y="110"/>
                    </a:cubicBezTo>
                    <a:cubicBezTo>
                      <a:pt x="175" y="70"/>
                      <a:pt x="175" y="70"/>
                      <a:pt x="175" y="70"/>
                    </a:cubicBezTo>
                    <a:cubicBezTo>
                      <a:pt x="177" y="71"/>
                      <a:pt x="179" y="72"/>
                      <a:pt x="182" y="72"/>
                    </a:cubicBezTo>
                    <a:cubicBezTo>
                      <a:pt x="188" y="72"/>
                      <a:pt x="193" y="67"/>
                      <a:pt x="193" y="60"/>
                    </a:cubicBezTo>
                    <a:cubicBezTo>
                      <a:pt x="193" y="54"/>
                      <a:pt x="188" y="49"/>
                      <a:pt x="182" y="49"/>
                    </a:cubicBezTo>
                    <a:cubicBezTo>
                      <a:pt x="175" y="49"/>
                      <a:pt x="170" y="54"/>
                      <a:pt x="170" y="60"/>
                    </a:cubicBezTo>
                    <a:cubicBezTo>
                      <a:pt x="170" y="61"/>
                      <a:pt x="170" y="61"/>
                      <a:pt x="170" y="62"/>
                    </a:cubicBezTo>
                    <a:cubicBezTo>
                      <a:pt x="121" y="67"/>
                      <a:pt x="121" y="67"/>
                      <a:pt x="121" y="67"/>
                    </a:cubicBezTo>
                    <a:cubicBezTo>
                      <a:pt x="101" y="22"/>
                      <a:pt x="101" y="22"/>
                      <a:pt x="101" y="22"/>
                    </a:cubicBezTo>
                    <a:cubicBezTo>
                      <a:pt x="105" y="20"/>
                      <a:pt x="108" y="16"/>
                      <a:pt x="108" y="12"/>
                    </a:cubicBezTo>
                    <a:cubicBezTo>
                      <a:pt x="108" y="5"/>
                      <a:pt x="103" y="0"/>
                      <a:pt x="97" y="0"/>
                    </a:cubicBezTo>
                    <a:cubicBezTo>
                      <a:pt x="90" y="0"/>
                      <a:pt x="85" y="5"/>
                      <a:pt x="85" y="12"/>
                    </a:cubicBezTo>
                    <a:cubicBezTo>
                      <a:pt x="85" y="16"/>
                      <a:pt x="88" y="20"/>
                      <a:pt x="92" y="22"/>
                    </a:cubicBezTo>
                    <a:cubicBezTo>
                      <a:pt x="72" y="67"/>
                      <a:pt x="72" y="67"/>
                      <a:pt x="72" y="67"/>
                    </a:cubicBezTo>
                    <a:cubicBezTo>
                      <a:pt x="23" y="62"/>
                      <a:pt x="23" y="62"/>
                      <a:pt x="23" y="62"/>
                    </a:cubicBezTo>
                    <a:cubicBezTo>
                      <a:pt x="23" y="61"/>
                      <a:pt x="23" y="61"/>
                      <a:pt x="23" y="60"/>
                    </a:cubicBezTo>
                    <a:cubicBezTo>
                      <a:pt x="23" y="54"/>
                      <a:pt x="18" y="49"/>
                      <a:pt x="12" y="49"/>
                    </a:cubicBezTo>
                    <a:cubicBezTo>
                      <a:pt x="5" y="49"/>
                      <a:pt x="0" y="54"/>
                      <a:pt x="0" y="60"/>
                    </a:cubicBezTo>
                    <a:cubicBezTo>
                      <a:pt x="0" y="67"/>
                      <a:pt x="5" y="72"/>
                      <a:pt x="12" y="72"/>
                    </a:cubicBezTo>
                    <a:cubicBezTo>
                      <a:pt x="14" y="72"/>
                      <a:pt x="16" y="71"/>
                      <a:pt x="18" y="70"/>
                    </a:cubicBezTo>
                    <a:cubicBezTo>
                      <a:pt x="48" y="110"/>
                      <a:pt x="48" y="110"/>
                      <a:pt x="48" y="110"/>
                    </a:cubicBezTo>
                    <a:cubicBezTo>
                      <a:pt x="19" y="150"/>
                      <a:pt x="19" y="150"/>
                      <a:pt x="19" y="150"/>
                    </a:cubicBezTo>
                    <a:cubicBezTo>
                      <a:pt x="17" y="148"/>
                      <a:pt x="14" y="147"/>
                      <a:pt x="12" y="147"/>
                    </a:cubicBezTo>
                    <a:cubicBezTo>
                      <a:pt x="5" y="147"/>
                      <a:pt x="0" y="152"/>
                      <a:pt x="0" y="159"/>
                    </a:cubicBezTo>
                    <a:cubicBezTo>
                      <a:pt x="0" y="165"/>
                      <a:pt x="5" y="170"/>
                      <a:pt x="12" y="170"/>
                    </a:cubicBezTo>
                    <a:cubicBezTo>
                      <a:pt x="18" y="170"/>
                      <a:pt x="23" y="165"/>
                      <a:pt x="23" y="159"/>
                    </a:cubicBezTo>
                    <a:cubicBezTo>
                      <a:pt x="23" y="158"/>
                      <a:pt x="23" y="158"/>
                      <a:pt x="23" y="158"/>
                    </a:cubicBezTo>
                    <a:cubicBezTo>
                      <a:pt x="72" y="152"/>
                      <a:pt x="72" y="152"/>
                      <a:pt x="72" y="152"/>
                    </a:cubicBezTo>
                    <a:cubicBezTo>
                      <a:pt x="92" y="197"/>
                      <a:pt x="92" y="197"/>
                      <a:pt x="92" y="197"/>
                    </a:cubicBezTo>
                    <a:cubicBezTo>
                      <a:pt x="88" y="199"/>
                      <a:pt x="85" y="203"/>
                      <a:pt x="85" y="208"/>
                    </a:cubicBezTo>
                    <a:cubicBezTo>
                      <a:pt x="85" y="214"/>
                      <a:pt x="90" y="219"/>
                      <a:pt x="97" y="219"/>
                    </a:cubicBezTo>
                    <a:cubicBezTo>
                      <a:pt x="103" y="219"/>
                      <a:pt x="108" y="214"/>
                      <a:pt x="108" y="208"/>
                    </a:cubicBezTo>
                    <a:cubicBezTo>
                      <a:pt x="108" y="203"/>
                      <a:pt x="105" y="199"/>
                      <a:pt x="101" y="197"/>
                    </a:cubicBezTo>
                    <a:cubicBezTo>
                      <a:pt x="121" y="152"/>
                      <a:pt x="121" y="152"/>
                      <a:pt x="121" y="152"/>
                    </a:cubicBezTo>
                    <a:cubicBezTo>
                      <a:pt x="170" y="158"/>
                      <a:pt x="170" y="158"/>
                      <a:pt x="170" y="158"/>
                    </a:cubicBezTo>
                    <a:cubicBezTo>
                      <a:pt x="170" y="158"/>
                      <a:pt x="170" y="158"/>
                      <a:pt x="170" y="159"/>
                    </a:cubicBezTo>
                    <a:cubicBezTo>
                      <a:pt x="170" y="165"/>
                      <a:pt x="175" y="170"/>
                      <a:pt x="182" y="170"/>
                    </a:cubicBezTo>
                    <a:cubicBezTo>
                      <a:pt x="188" y="170"/>
                      <a:pt x="193" y="165"/>
                      <a:pt x="193" y="159"/>
                    </a:cubicBezTo>
                    <a:cubicBezTo>
                      <a:pt x="193" y="152"/>
                      <a:pt x="188" y="147"/>
                      <a:pt x="182" y="147"/>
                    </a:cubicBezTo>
                    <a:close/>
                  </a:path>
                </a:pathLst>
              </a:custGeom>
              <a:solidFill>
                <a:schemeClr val="bg1"/>
              </a:solidFill>
              <a:ln>
                <a:noFill/>
              </a:ln>
            </p:spPr>
            <p:txBody>
              <a:bodyPr anchor="ctr"/>
              <a:lstStyle/>
              <a:p>
                <a:pPr algn="ctr"/>
                <a:endParaRPr/>
              </a:p>
            </p:txBody>
          </p:sp>
        </p:grpSp>
      </p:grpSp>
      <p:grpSp>
        <p:nvGrpSpPr>
          <p:cNvPr id="38" name="组合 37"/>
          <p:cNvGrpSpPr/>
          <p:nvPr/>
        </p:nvGrpSpPr>
        <p:grpSpPr>
          <a:xfrm>
            <a:off x="6594378" y="3167346"/>
            <a:ext cx="540000" cy="1957512"/>
            <a:chOff x="6594378" y="3167346"/>
            <a:chExt cx="540000" cy="1957512"/>
          </a:xfrm>
        </p:grpSpPr>
        <p:cxnSp>
          <p:nvCxnSpPr>
            <p:cNvPr id="39" name="Straight Connector 37"/>
            <p:cNvCxnSpPr/>
            <p:nvPr/>
          </p:nvCxnSpPr>
          <p:spPr>
            <a:xfrm flipV="1">
              <a:off x="6864378" y="3648858"/>
              <a:ext cx="0" cy="1476000"/>
            </a:xfrm>
            <a:prstGeom prst="line">
              <a:avLst/>
            </a:prstGeom>
            <a:ln w="1905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40" name="Group 40"/>
            <p:cNvGrpSpPr/>
            <p:nvPr/>
          </p:nvGrpSpPr>
          <p:grpSpPr>
            <a:xfrm>
              <a:off x="6594378" y="3167346"/>
              <a:ext cx="540000" cy="540000"/>
              <a:chOff x="6594378" y="2177931"/>
              <a:chExt cx="540000" cy="540000"/>
            </a:xfrm>
          </p:grpSpPr>
          <p:sp>
            <p:nvSpPr>
              <p:cNvPr id="41" name="Oval 57"/>
              <p:cNvSpPr/>
              <p:nvPr/>
            </p:nvSpPr>
            <p:spPr>
              <a:xfrm>
                <a:off x="6594378" y="2177931"/>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2" name="Group 58"/>
              <p:cNvGrpSpPr/>
              <p:nvPr/>
            </p:nvGrpSpPr>
            <p:grpSpPr>
              <a:xfrm>
                <a:off x="6675953" y="2239847"/>
                <a:ext cx="371937" cy="351888"/>
                <a:chOff x="8493125" y="2289175"/>
                <a:chExt cx="854075" cy="808038"/>
              </a:xfrm>
              <a:solidFill>
                <a:schemeClr val="bg1"/>
              </a:solidFill>
            </p:grpSpPr>
            <p:sp>
              <p:nvSpPr>
                <p:cNvPr id="43" name="Freeform: Shape 59"/>
                <p:cNvSpPr>
                  <a:spLocks/>
                </p:cNvSpPr>
                <p:nvPr/>
              </p:nvSpPr>
              <p:spPr bwMode="auto">
                <a:xfrm>
                  <a:off x="8493125" y="2762250"/>
                  <a:ext cx="854075" cy="334963"/>
                </a:xfrm>
                <a:custGeom>
                  <a:avLst/>
                  <a:gdLst>
                    <a:gd name="T0" fmla="*/ 517 w 538"/>
                    <a:gd name="T1" fmla="*/ 57 h 211"/>
                    <a:gd name="T2" fmla="*/ 335 w 538"/>
                    <a:gd name="T3" fmla="*/ 0 h 211"/>
                    <a:gd name="T4" fmla="*/ 299 w 538"/>
                    <a:gd name="T5" fmla="*/ 161 h 211"/>
                    <a:gd name="T6" fmla="*/ 278 w 538"/>
                    <a:gd name="T7" fmla="*/ 33 h 211"/>
                    <a:gd name="T8" fmla="*/ 287 w 538"/>
                    <a:gd name="T9" fmla="*/ 24 h 211"/>
                    <a:gd name="T10" fmla="*/ 304 w 538"/>
                    <a:gd name="T11" fmla="*/ 5 h 211"/>
                    <a:gd name="T12" fmla="*/ 235 w 538"/>
                    <a:gd name="T13" fmla="*/ 5 h 211"/>
                    <a:gd name="T14" fmla="*/ 251 w 538"/>
                    <a:gd name="T15" fmla="*/ 24 h 211"/>
                    <a:gd name="T16" fmla="*/ 261 w 538"/>
                    <a:gd name="T17" fmla="*/ 33 h 211"/>
                    <a:gd name="T18" fmla="*/ 239 w 538"/>
                    <a:gd name="T19" fmla="*/ 161 h 211"/>
                    <a:gd name="T20" fmla="*/ 204 w 538"/>
                    <a:gd name="T21" fmla="*/ 0 h 211"/>
                    <a:gd name="T22" fmla="*/ 20 w 538"/>
                    <a:gd name="T23" fmla="*/ 57 h 211"/>
                    <a:gd name="T24" fmla="*/ 0 w 538"/>
                    <a:gd name="T25" fmla="*/ 211 h 211"/>
                    <a:gd name="T26" fmla="*/ 538 w 538"/>
                    <a:gd name="T27" fmla="*/ 211 h 211"/>
                    <a:gd name="T28" fmla="*/ 517 w 538"/>
                    <a:gd name="T29" fmla="*/ 57 h 211"/>
                    <a:gd name="T30" fmla="*/ 459 w 538"/>
                    <a:gd name="T31" fmla="*/ 156 h 211"/>
                    <a:gd name="T32" fmla="*/ 366 w 538"/>
                    <a:gd name="T33" fmla="*/ 156 h 211"/>
                    <a:gd name="T34" fmla="*/ 366 w 538"/>
                    <a:gd name="T35" fmla="*/ 129 h 211"/>
                    <a:gd name="T36" fmla="*/ 412 w 538"/>
                    <a:gd name="T37" fmla="*/ 122 h 211"/>
                    <a:gd name="T38" fmla="*/ 459 w 538"/>
                    <a:gd name="T39" fmla="*/ 129 h 211"/>
                    <a:gd name="T40" fmla="*/ 459 w 538"/>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211">
                      <a:moveTo>
                        <a:pt x="517" y="57"/>
                      </a:moveTo>
                      <a:lnTo>
                        <a:pt x="335" y="0"/>
                      </a:lnTo>
                      <a:lnTo>
                        <a:pt x="299" y="161"/>
                      </a:lnTo>
                      <a:lnTo>
                        <a:pt x="278" y="33"/>
                      </a:lnTo>
                      <a:lnTo>
                        <a:pt x="287" y="24"/>
                      </a:lnTo>
                      <a:lnTo>
                        <a:pt x="304" y="5"/>
                      </a:lnTo>
                      <a:lnTo>
                        <a:pt x="235" y="5"/>
                      </a:lnTo>
                      <a:lnTo>
                        <a:pt x="251" y="24"/>
                      </a:lnTo>
                      <a:lnTo>
                        <a:pt x="261" y="33"/>
                      </a:lnTo>
                      <a:lnTo>
                        <a:pt x="239" y="161"/>
                      </a:lnTo>
                      <a:lnTo>
                        <a:pt x="204" y="0"/>
                      </a:lnTo>
                      <a:lnTo>
                        <a:pt x="20" y="57"/>
                      </a:lnTo>
                      <a:lnTo>
                        <a:pt x="0" y="211"/>
                      </a:lnTo>
                      <a:lnTo>
                        <a:pt x="538" y="211"/>
                      </a:lnTo>
                      <a:lnTo>
                        <a:pt x="517" y="57"/>
                      </a:lnTo>
                      <a:close/>
                      <a:moveTo>
                        <a:pt x="459" y="156"/>
                      </a:moveTo>
                      <a:lnTo>
                        <a:pt x="366" y="156"/>
                      </a:lnTo>
                      <a:lnTo>
                        <a:pt x="366" y="129"/>
                      </a:lnTo>
                      <a:lnTo>
                        <a:pt x="412" y="122"/>
                      </a:lnTo>
                      <a:lnTo>
                        <a:pt x="459" y="129"/>
                      </a:lnTo>
                      <a:lnTo>
                        <a:pt x="45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Oval 60"/>
                <p:cNvSpPr>
                  <a:spLocks/>
                </p:cNvSpPr>
                <p:nvPr/>
              </p:nvSpPr>
              <p:spPr bwMode="auto">
                <a:xfrm>
                  <a:off x="8729663" y="2289175"/>
                  <a:ext cx="382588" cy="427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45" name="组合 44"/>
          <p:cNvGrpSpPr/>
          <p:nvPr/>
        </p:nvGrpSpPr>
        <p:grpSpPr>
          <a:xfrm>
            <a:off x="8158349" y="4260690"/>
            <a:ext cx="540000" cy="867987"/>
            <a:chOff x="8158349" y="4260690"/>
            <a:chExt cx="540000" cy="867987"/>
          </a:xfrm>
        </p:grpSpPr>
        <p:cxnSp>
          <p:nvCxnSpPr>
            <p:cNvPr id="46" name="Straight Connector 43"/>
            <p:cNvCxnSpPr/>
            <p:nvPr/>
          </p:nvCxnSpPr>
          <p:spPr>
            <a:xfrm flipV="1">
              <a:off x="8422738" y="4732677"/>
              <a:ext cx="0" cy="396000"/>
            </a:xfrm>
            <a:prstGeom prst="line">
              <a:avLst/>
            </a:prstGeom>
            <a:ln w="1905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47" name="Group 49"/>
            <p:cNvGrpSpPr/>
            <p:nvPr/>
          </p:nvGrpSpPr>
          <p:grpSpPr>
            <a:xfrm>
              <a:off x="8158349" y="4260690"/>
              <a:ext cx="540000" cy="540000"/>
              <a:chOff x="8158349" y="3271275"/>
              <a:chExt cx="540000" cy="540000"/>
            </a:xfrm>
          </p:grpSpPr>
          <p:sp>
            <p:nvSpPr>
              <p:cNvPr id="48" name="Oval 53"/>
              <p:cNvSpPr/>
              <p:nvPr/>
            </p:nvSpPr>
            <p:spPr>
              <a:xfrm>
                <a:off x="8158349" y="3271275"/>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9" name="Group 54"/>
              <p:cNvGrpSpPr/>
              <p:nvPr/>
            </p:nvGrpSpPr>
            <p:grpSpPr>
              <a:xfrm>
                <a:off x="8252383" y="3379975"/>
                <a:ext cx="351933" cy="322606"/>
                <a:chOff x="7816850" y="1350963"/>
                <a:chExt cx="895350" cy="820737"/>
              </a:xfrm>
              <a:solidFill>
                <a:schemeClr val="bg1"/>
              </a:solidFill>
            </p:grpSpPr>
            <p:sp>
              <p:nvSpPr>
                <p:cNvPr id="50" name="Freeform: Shape 55"/>
                <p:cNvSpPr>
                  <a:spLocks/>
                </p:cNvSpPr>
                <p:nvPr/>
              </p:nvSpPr>
              <p:spPr bwMode="auto">
                <a:xfrm>
                  <a:off x="7850188" y="1792288"/>
                  <a:ext cx="828675" cy="379412"/>
                </a:xfrm>
                <a:custGeom>
                  <a:avLst/>
                  <a:gdLst>
                    <a:gd name="T0" fmla="*/ 119 w 218"/>
                    <a:gd name="T1" fmla="*/ 26 h 100"/>
                    <a:gd name="T2" fmla="*/ 99 w 218"/>
                    <a:gd name="T3" fmla="*/ 26 h 100"/>
                    <a:gd name="T4" fmla="*/ 73 w 218"/>
                    <a:gd name="T5" fmla="*/ 0 h 100"/>
                    <a:gd name="T6" fmla="*/ 0 w 218"/>
                    <a:gd name="T7" fmla="*/ 0 h 100"/>
                    <a:gd name="T8" fmla="*/ 0 w 218"/>
                    <a:gd name="T9" fmla="*/ 70 h 100"/>
                    <a:gd name="T10" fmla="*/ 29 w 218"/>
                    <a:gd name="T11" fmla="*/ 100 h 100"/>
                    <a:gd name="T12" fmla="*/ 189 w 218"/>
                    <a:gd name="T13" fmla="*/ 100 h 100"/>
                    <a:gd name="T14" fmla="*/ 218 w 218"/>
                    <a:gd name="T15" fmla="*/ 70 h 100"/>
                    <a:gd name="T16" fmla="*/ 218 w 218"/>
                    <a:gd name="T17" fmla="*/ 0 h 100"/>
                    <a:gd name="T18" fmla="*/ 145 w 218"/>
                    <a:gd name="T19" fmla="*/ 0 h 100"/>
                    <a:gd name="T20" fmla="*/ 119 w 218"/>
                    <a:gd name="T21" fmla="*/ 2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00">
                      <a:moveTo>
                        <a:pt x="119" y="26"/>
                      </a:moveTo>
                      <a:cubicBezTo>
                        <a:pt x="99" y="26"/>
                        <a:pt x="99" y="26"/>
                        <a:pt x="99" y="26"/>
                      </a:cubicBezTo>
                      <a:cubicBezTo>
                        <a:pt x="85" y="26"/>
                        <a:pt x="73" y="14"/>
                        <a:pt x="73" y="0"/>
                      </a:cubicBezTo>
                      <a:cubicBezTo>
                        <a:pt x="0" y="0"/>
                        <a:pt x="0" y="0"/>
                        <a:pt x="0" y="0"/>
                      </a:cubicBezTo>
                      <a:cubicBezTo>
                        <a:pt x="0" y="70"/>
                        <a:pt x="0" y="70"/>
                        <a:pt x="0" y="70"/>
                      </a:cubicBezTo>
                      <a:cubicBezTo>
                        <a:pt x="0" y="86"/>
                        <a:pt x="13" y="100"/>
                        <a:pt x="29" y="100"/>
                      </a:cubicBezTo>
                      <a:cubicBezTo>
                        <a:pt x="189" y="100"/>
                        <a:pt x="189" y="100"/>
                        <a:pt x="189" y="100"/>
                      </a:cubicBezTo>
                      <a:cubicBezTo>
                        <a:pt x="205" y="100"/>
                        <a:pt x="218" y="86"/>
                        <a:pt x="218" y="70"/>
                      </a:cubicBezTo>
                      <a:cubicBezTo>
                        <a:pt x="218" y="0"/>
                        <a:pt x="218" y="0"/>
                        <a:pt x="218" y="0"/>
                      </a:cubicBezTo>
                      <a:cubicBezTo>
                        <a:pt x="145" y="0"/>
                        <a:pt x="145" y="0"/>
                        <a:pt x="145" y="0"/>
                      </a:cubicBezTo>
                      <a:cubicBezTo>
                        <a:pt x="145" y="14"/>
                        <a:pt x="133" y="26"/>
                        <a:pt x="1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56"/>
                <p:cNvSpPr>
                  <a:spLocks/>
                </p:cNvSpPr>
                <p:nvPr/>
              </p:nvSpPr>
              <p:spPr bwMode="auto">
                <a:xfrm>
                  <a:off x="7816850" y="1350963"/>
                  <a:ext cx="895350" cy="498475"/>
                </a:xfrm>
                <a:custGeom>
                  <a:avLst/>
                  <a:gdLst>
                    <a:gd name="T0" fmla="*/ 204 w 236"/>
                    <a:gd name="T1" fmla="*/ 44 h 131"/>
                    <a:gd name="T2" fmla="*/ 163 w 236"/>
                    <a:gd name="T3" fmla="*/ 44 h 131"/>
                    <a:gd name="T4" fmla="*/ 163 w 236"/>
                    <a:gd name="T5" fmla="*/ 30 h 131"/>
                    <a:gd name="T6" fmla="*/ 133 w 236"/>
                    <a:gd name="T7" fmla="*/ 0 h 131"/>
                    <a:gd name="T8" fmla="*/ 103 w 236"/>
                    <a:gd name="T9" fmla="*/ 0 h 131"/>
                    <a:gd name="T10" fmla="*/ 73 w 236"/>
                    <a:gd name="T11" fmla="*/ 30 h 131"/>
                    <a:gd name="T12" fmla="*/ 73 w 236"/>
                    <a:gd name="T13" fmla="*/ 44 h 131"/>
                    <a:gd name="T14" fmla="*/ 32 w 236"/>
                    <a:gd name="T15" fmla="*/ 44 h 131"/>
                    <a:gd name="T16" fmla="*/ 0 w 236"/>
                    <a:gd name="T17" fmla="*/ 75 h 131"/>
                    <a:gd name="T18" fmla="*/ 0 w 236"/>
                    <a:gd name="T19" fmla="*/ 106 h 131"/>
                    <a:gd name="T20" fmla="*/ 92 w 236"/>
                    <a:gd name="T21" fmla="*/ 106 h 131"/>
                    <a:gd name="T22" fmla="*/ 92 w 236"/>
                    <a:gd name="T23" fmla="*/ 115 h 131"/>
                    <a:gd name="T24" fmla="*/ 108 w 236"/>
                    <a:gd name="T25" fmla="*/ 131 h 131"/>
                    <a:gd name="T26" fmla="*/ 128 w 236"/>
                    <a:gd name="T27" fmla="*/ 131 h 131"/>
                    <a:gd name="T28" fmla="*/ 144 w 236"/>
                    <a:gd name="T29" fmla="*/ 115 h 131"/>
                    <a:gd name="T30" fmla="*/ 144 w 236"/>
                    <a:gd name="T31" fmla="*/ 106 h 131"/>
                    <a:gd name="T32" fmla="*/ 236 w 236"/>
                    <a:gd name="T33" fmla="*/ 106 h 131"/>
                    <a:gd name="T34" fmla="*/ 236 w 236"/>
                    <a:gd name="T35" fmla="*/ 75 h 131"/>
                    <a:gd name="T36" fmla="*/ 204 w 236"/>
                    <a:gd name="T37" fmla="*/ 44 h 131"/>
                    <a:gd name="T38" fmla="*/ 92 w 236"/>
                    <a:gd name="T39" fmla="*/ 30 h 131"/>
                    <a:gd name="T40" fmla="*/ 103 w 236"/>
                    <a:gd name="T41" fmla="*/ 19 h 131"/>
                    <a:gd name="T42" fmla="*/ 133 w 236"/>
                    <a:gd name="T43" fmla="*/ 19 h 131"/>
                    <a:gd name="T44" fmla="*/ 144 w 236"/>
                    <a:gd name="T45" fmla="*/ 30 h 131"/>
                    <a:gd name="T46" fmla="*/ 144 w 236"/>
                    <a:gd name="T47" fmla="*/ 44 h 131"/>
                    <a:gd name="T48" fmla="*/ 92 w 236"/>
                    <a:gd name="T49" fmla="*/ 44 h 131"/>
                    <a:gd name="T50" fmla="*/ 92 w 236"/>
                    <a:gd name="T5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31">
                      <a:moveTo>
                        <a:pt x="204" y="44"/>
                      </a:moveTo>
                      <a:cubicBezTo>
                        <a:pt x="163" y="44"/>
                        <a:pt x="163" y="44"/>
                        <a:pt x="163" y="44"/>
                      </a:cubicBezTo>
                      <a:cubicBezTo>
                        <a:pt x="163" y="30"/>
                        <a:pt x="163" y="30"/>
                        <a:pt x="163" y="30"/>
                      </a:cubicBezTo>
                      <a:cubicBezTo>
                        <a:pt x="163" y="14"/>
                        <a:pt x="150" y="0"/>
                        <a:pt x="133" y="0"/>
                      </a:cubicBezTo>
                      <a:cubicBezTo>
                        <a:pt x="103" y="0"/>
                        <a:pt x="103" y="0"/>
                        <a:pt x="103" y="0"/>
                      </a:cubicBezTo>
                      <a:cubicBezTo>
                        <a:pt x="86" y="0"/>
                        <a:pt x="73" y="14"/>
                        <a:pt x="73" y="30"/>
                      </a:cubicBezTo>
                      <a:cubicBezTo>
                        <a:pt x="73" y="44"/>
                        <a:pt x="73" y="44"/>
                        <a:pt x="73" y="44"/>
                      </a:cubicBezTo>
                      <a:cubicBezTo>
                        <a:pt x="32" y="44"/>
                        <a:pt x="32" y="44"/>
                        <a:pt x="32" y="44"/>
                      </a:cubicBezTo>
                      <a:cubicBezTo>
                        <a:pt x="15" y="44"/>
                        <a:pt x="0" y="58"/>
                        <a:pt x="0" y="75"/>
                      </a:cubicBezTo>
                      <a:cubicBezTo>
                        <a:pt x="0" y="106"/>
                        <a:pt x="0" y="106"/>
                        <a:pt x="0" y="106"/>
                      </a:cubicBezTo>
                      <a:cubicBezTo>
                        <a:pt x="92" y="106"/>
                        <a:pt x="92" y="106"/>
                        <a:pt x="92" y="106"/>
                      </a:cubicBezTo>
                      <a:cubicBezTo>
                        <a:pt x="92" y="115"/>
                        <a:pt x="92" y="115"/>
                        <a:pt x="92" y="115"/>
                      </a:cubicBezTo>
                      <a:cubicBezTo>
                        <a:pt x="92" y="124"/>
                        <a:pt x="99" y="131"/>
                        <a:pt x="108" y="131"/>
                      </a:cubicBezTo>
                      <a:cubicBezTo>
                        <a:pt x="128" y="131"/>
                        <a:pt x="128" y="131"/>
                        <a:pt x="128" y="131"/>
                      </a:cubicBezTo>
                      <a:cubicBezTo>
                        <a:pt x="137" y="131"/>
                        <a:pt x="144" y="124"/>
                        <a:pt x="144" y="115"/>
                      </a:cubicBezTo>
                      <a:cubicBezTo>
                        <a:pt x="144" y="106"/>
                        <a:pt x="144" y="106"/>
                        <a:pt x="144" y="106"/>
                      </a:cubicBezTo>
                      <a:cubicBezTo>
                        <a:pt x="236" y="106"/>
                        <a:pt x="236" y="106"/>
                        <a:pt x="236" y="106"/>
                      </a:cubicBezTo>
                      <a:cubicBezTo>
                        <a:pt x="236" y="75"/>
                        <a:pt x="236" y="75"/>
                        <a:pt x="236" y="75"/>
                      </a:cubicBezTo>
                      <a:cubicBezTo>
                        <a:pt x="236" y="58"/>
                        <a:pt x="221" y="44"/>
                        <a:pt x="204" y="44"/>
                      </a:cubicBezTo>
                      <a:close/>
                      <a:moveTo>
                        <a:pt x="92" y="30"/>
                      </a:moveTo>
                      <a:cubicBezTo>
                        <a:pt x="92" y="24"/>
                        <a:pt x="97" y="19"/>
                        <a:pt x="103" y="19"/>
                      </a:cubicBezTo>
                      <a:cubicBezTo>
                        <a:pt x="133" y="19"/>
                        <a:pt x="133" y="19"/>
                        <a:pt x="133" y="19"/>
                      </a:cubicBezTo>
                      <a:cubicBezTo>
                        <a:pt x="139" y="19"/>
                        <a:pt x="144" y="24"/>
                        <a:pt x="144" y="30"/>
                      </a:cubicBezTo>
                      <a:cubicBezTo>
                        <a:pt x="144" y="44"/>
                        <a:pt x="144" y="44"/>
                        <a:pt x="144" y="44"/>
                      </a:cubicBezTo>
                      <a:cubicBezTo>
                        <a:pt x="92" y="44"/>
                        <a:pt x="92" y="44"/>
                        <a:pt x="92" y="44"/>
                      </a:cubicBezTo>
                      <a:lnTo>
                        <a:pt x="9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2" name="组合 51"/>
          <p:cNvGrpSpPr/>
          <p:nvPr/>
        </p:nvGrpSpPr>
        <p:grpSpPr>
          <a:xfrm>
            <a:off x="9732876" y="3014985"/>
            <a:ext cx="540000" cy="2097756"/>
            <a:chOff x="9732876" y="3014985"/>
            <a:chExt cx="540000" cy="2097756"/>
          </a:xfrm>
        </p:grpSpPr>
        <p:cxnSp>
          <p:nvCxnSpPr>
            <p:cNvPr id="53" name="Straight Connector 47"/>
            <p:cNvCxnSpPr/>
            <p:nvPr/>
          </p:nvCxnSpPr>
          <p:spPr>
            <a:xfrm flipV="1">
              <a:off x="10002876" y="3456741"/>
              <a:ext cx="0" cy="1656000"/>
            </a:xfrm>
            <a:prstGeom prst="line">
              <a:avLst/>
            </a:prstGeom>
            <a:ln w="19050" cap="rnd">
              <a:solidFill>
                <a:srgbClr val="DBC492"/>
              </a:solidFill>
              <a:prstDash val="sysDot"/>
              <a:round/>
            </a:ln>
          </p:spPr>
          <p:style>
            <a:lnRef idx="1">
              <a:schemeClr val="accent1"/>
            </a:lnRef>
            <a:fillRef idx="0">
              <a:schemeClr val="accent1"/>
            </a:fillRef>
            <a:effectRef idx="0">
              <a:schemeClr val="accent1"/>
            </a:effectRef>
            <a:fontRef idx="minor">
              <a:schemeClr val="tx1"/>
            </a:fontRef>
          </p:style>
        </p:cxnSp>
        <p:grpSp>
          <p:nvGrpSpPr>
            <p:cNvPr id="54" name="Group 50"/>
            <p:cNvGrpSpPr/>
            <p:nvPr/>
          </p:nvGrpSpPr>
          <p:grpSpPr>
            <a:xfrm>
              <a:off x="9732876" y="3014985"/>
              <a:ext cx="540000" cy="540000"/>
              <a:chOff x="9732876" y="1985814"/>
              <a:chExt cx="540000" cy="540000"/>
            </a:xfrm>
          </p:grpSpPr>
          <p:sp>
            <p:nvSpPr>
              <p:cNvPr id="55" name="Oval 51"/>
              <p:cNvSpPr/>
              <p:nvPr/>
            </p:nvSpPr>
            <p:spPr>
              <a:xfrm>
                <a:off x="9732876" y="1985814"/>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Freeform: Shape 52"/>
              <p:cNvSpPr>
                <a:spLocks/>
              </p:cNvSpPr>
              <p:nvPr/>
            </p:nvSpPr>
            <p:spPr bwMode="auto">
              <a:xfrm>
                <a:off x="9842613" y="2095551"/>
                <a:ext cx="320527" cy="320527"/>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anchor="ctr"/>
              <a:lstStyle/>
              <a:p>
                <a:pPr algn="ctr"/>
                <a:endParaRPr/>
              </a:p>
            </p:txBody>
          </p:sp>
        </p:grpSp>
      </p:grpSp>
      <p:sp>
        <p:nvSpPr>
          <p:cNvPr id="69" name="椭圆 68"/>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a:endCxn id="69"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72" name="文本框 71"/>
          <p:cNvSpPr txBox="1"/>
          <p:nvPr/>
        </p:nvSpPr>
        <p:spPr>
          <a:xfrm>
            <a:off x="1318457" y="3291847"/>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3" name="文本框 72"/>
          <p:cNvSpPr txBox="1"/>
          <p:nvPr/>
        </p:nvSpPr>
        <p:spPr>
          <a:xfrm>
            <a:off x="2915603" y="2090458"/>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4" name="文本框 73"/>
          <p:cNvSpPr txBox="1"/>
          <p:nvPr/>
        </p:nvSpPr>
        <p:spPr>
          <a:xfrm>
            <a:off x="4423008" y="3387082"/>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5" name="文本框 74"/>
          <p:cNvSpPr txBox="1"/>
          <p:nvPr/>
        </p:nvSpPr>
        <p:spPr>
          <a:xfrm>
            <a:off x="6003565" y="2314046"/>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6" name="文本框 75"/>
          <p:cNvSpPr txBox="1"/>
          <p:nvPr/>
        </p:nvSpPr>
        <p:spPr>
          <a:xfrm>
            <a:off x="7545825" y="3438635"/>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7" name="文本框 76"/>
          <p:cNvSpPr txBox="1"/>
          <p:nvPr/>
        </p:nvSpPr>
        <p:spPr>
          <a:xfrm>
            <a:off x="9140192" y="2190816"/>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37012967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250"/>
                                        <p:tgtEl>
                                          <p:spTgt spid="71"/>
                                        </p:tgtEl>
                                        <p:attrNameLst>
                                          <p:attrName>ppt_y</p:attrName>
                                        </p:attrNameLst>
                                      </p:cBhvr>
                                      <p:tavLst>
                                        <p:tav tm="0">
                                          <p:val>
                                            <p:strVal val="#ppt_y-#ppt_h*1.125000"/>
                                          </p:val>
                                        </p:tav>
                                        <p:tav tm="100000">
                                          <p:val>
                                            <p:strVal val="#ppt_y"/>
                                          </p:val>
                                        </p:tav>
                                      </p:tavLst>
                                    </p:anim>
                                    <p:animEffect transition="in" filter="wipe(down)">
                                      <p:cBhvr>
                                        <p:cTn id="18" dur="250"/>
                                        <p:tgtEl>
                                          <p:spTgt spid="71"/>
                                        </p:tgtEl>
                                      </p:cBhvr>
                                    </p:animEffect>
                                  </p:childTnLst>
                                </p:cTn>
                              </p:par>
                            </p:childTnLst>
                          </p:cTn>
                        </p:par>
                        <p:par>
                          <p:cTn id="19" fill="hold">
                            <p:stCondLst>
                              <p:cond delay="1375"/>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1875"/>
                            </p:stCondLst>
                            <p:childTnLst>
                              <p:par>
                                <p:cTn id="24" presetID="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0-#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0-#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0-#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par>
                          <p:cTn id="48" fill="hold">
                            <p:stCondLst>
                              <p:cond delay="2375"/>
                            </p:stCondLst>
                            <p:childTnLst>
                              <p:par>
                                <p:cTn id="49" presetID="22" presetClass="entr" presetSubtype="4"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childTnLst>
                          </p:cTn>
                        </p:par>
                        <p:par>
                          <p:cTn id="52" fill="hold">
                            <p:stCondLst>
                              <p:cond delay="2875"/>
                            </p:stCondLst>
                            <p:childTnLst>
                              <p:par>
                                <p:cTn id="53" presetID="22" presetClass="entr" presetSubtype="4"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par>
                          <p:cTn id="56" fill="hold">
                            <p:stCondLst>
                              <p:cond delay="3375"/>
                            </p:stCondLst>
                            <p:childTnLst>
                              <p:par>
                                <p:cTn id="57" presetID="22" presetClass="entr" presetSubtype="4"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childTnLst>
                          </p:cTn>
                        </p:par>
                        <p:par>
                          <p:cTn id="60" fill="hold">
                            <p:stCondLst>
                              <p:cond delay="3875"/>
                            </p:stCondLst>
                            <p:childTnLst>
                              <p:par>
                                <p:cTn id="61" presetID="22" presetClass="entr" presetSubtype="4"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par>
                          <p:cTn id="64" fill="hold">
                            <p:stCondLst>
                              <p:cond delay="4375"/>
                            </p:stCondLst>
                            <p:childTnLst>
                              <p:par>
                                <p:cTn id="65" presetID="22" presetClass="entr" presetSubtype="4" fill="hold"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par>
                          <p:cTn id="68" fill="hold">
                            <p:stCondLst>
                              <p:cond delay="4875"/>
                            </p:stCondLst>
                            <p:childTnLst>
                              <p:par>
                                <p:cTn id="69" presetID="22" presetClass="entr" presetSubtype="4" fill="hold"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down)">
                                      <p:cBhvr>
                                        <p:cTn id="71" dur="500"/>
                                        <p:tgtEl>
                                          <p:spTgt spid="52"/>
                                        </p:tgtEl>
                                      </p:cBhvr>
                                    </p:animEffect>
                                  </p:childTnLst>
                                </p:cTn>
                              </p:par>
                            </p:childTnLst>
                          </p:cTn>
                        </p:par>
                        <p:par>
                          <p:cTn id="72" fill="hold">
                            <p:stCondLst>
                              <p:cond delay="5375"/>
                            </p:stCondLst>
                            <p:childTnLst>
                              <p:par>
                                <p:cTn id="73" presetID="12" presetClass="entr" presetSubtype="4" fill="hold" grpId="0" nodeType="after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p:tgtEl>
                                          <p:spTgt spid="3"/>
                                        </p:tgtEl>
                                        <p:attrNameLst>
                                          <p:attrName>ppt_y</p:attrName>
                                        </p:attrNameLst>
                                      </p:cBhvr>
                                      <p:tavLst>
                                        <p:tav tm="0">
                                          <p:val>
                                            <p:strVal val="#ppt_y+#ppt_h*1.125000"/>
                                          </p:val>
                                        </p:tav>
                                        <p:tav tm="100000">
                                          <p:val>
                                            <p:strVal val="#ppt_y"/>
                                          </p:val>
                                        </p:tav>
                                      </p:tavLst>
                                    </p:anim>
                                    <p:animEffect transition="in" filter="wipe(up)">
                                      <p:cBhvr>
                                        <p:cTn id="76" dur="500"/>
                                        <p:tgtEl>
                                          <p:spTgt spid="3"/>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p:tgtEl>
                                          <p:spTgt spid="4"/>
                                        </p:tgtEl>
                                        <p:attrNameLst>
                                          <p:attrName>ppt_y</p:attrName>
                                        </p:attrNameLst>
                                      </p:cBhvr>
                                      <p:tavLst>
                                        <p:tav tm="0">
                                          <p:val>
                                            <p:strVal val="#ppt_y+#ppt_h*1.125000"/>
                                          </p:val>
                                        </p:tav>
                                        <p:tav tm="100000">
                                          <p:val>
                                            <p:strVal val="#ppt_y"/>
                                          </p:val>
                                        </p:tav>
                                      </p:tavLst>
                                    </p:anim>
                                    <p:animEffect transition="in" filter="wipe(up)">
                                      <p:cBhvr>
                                        <p:cTn id="80" dur="500"/>
                                        <p:tgtEl>
                                          <p:spTgt spid="4"/>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p:tgtEl>
                                          <p:spTgt spid="5"/>
                                        </p:tgtEl>
                                        <p:attrNameLst>
                                          <p:attrName>ppt_y</p:attrName>
                                        </p:attrNameLst>
                                      </p:cBhvr>
                                      <p:tavLst>
                                        <p:tav tm="0">
                                          <p:val>
                                            <p:strVal val="#ppt_y+#ppt_h*1.125000"/>
                                          </p:val>
                                        </p:tav>
                                        <p:tav tm="100000">
                                          <p:val>
                                            <p:strVal val="#ppt_y"/>
                                          </p:val>
                                        </p:tav>
                                      </p:tavLst>
                                    </p:anim>
                                    <p:animEffect transition="in" filter="wipe(up)">
                                      <p:cBhvr>
                                        <p:cTn id="84" dur="500"/>
                                        <p:tgtEl>
                                          <p:spTgt spid="5"/>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anim calcmode="lin" valueType="num">
                                      <p:cBhvr additive="base">
                                        <p:cTn id="87" dur="500"/>
                                        <p:tgtEl>
                                          <p:spTgt spid="6"/>
                                        </p:tgtEl>
                                        <p:attrNameLst>
                                          <p:attrName>ppt_y</p:attrName>
                                        </p:attrNameLst>
                                      </p:cBhvr>
                                      <p:tavLst>
                                        <p:tav tm="0">
                                          <p:val>
                                            <p:strVal val="#ppt_y+#ppt_h*1.125000"/>
                                          </p:val>
                                        </p:tav>
                                        <p:tav tm="100000">
                                          <p:val>
                                            <p:strVal val="#ppt_y"/>
                                          </p:val>
                                        </p:tav>
                                      </p:tavLst>
                                    </p:anim>
                                    <p:animEffect transition="in" filter="wipe(up)">
                                      <p:cBhvr>
                                        <p:cTn id="88" dur="500"/>
                                        <p:tgtEl>
                                          <p:spTgt spid="6"/>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500"/>
                                        <p:tgtEl>
                                          <p:spTgt spid="7"/>
                                        </p:tgtEl>
                                        <p:attrNameLst>
                                          <p:attrName>ppt_y</p:attrName>
                                        </p:attrNameLst>
                                      </p:cBhvr>
                                      <p:tavLst>
                                        <p:tav tm="0">
                                          <p:val>
                                            <p:strVal val="#ppt_y+#ppt_h*1.125000"/>
                                          </p:val>
                                        </p:tav>
                                        <p:tav tm="100000">
                                          <p:val>
                                            <p:strVal val="#ppt_y"/>
                                          </p:val>
                                        </p:tav>
                                      </p:tavLst>
                                    </p:anim>
                                    <p:animEffect transition="in" filter="wipe(up)">
                                      <p:cBhvr>
                                        <p:cTn id="92" dur="500"/>
                                        <p:tgtEl>
                                          <p:spTgt spid="7"/>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additive="base">
                                        <p:cTn id="95" dur="500"/>
                                        <p:tgtEl>
                                          <p:spTgt spid="8"/>
                                        </p:tgtEl>
                                        <p:attrNameLst>
                                          <p:attrName>ppt_y</p:attrName>
                                        </p:attrNameLst>
                                      </p:cBhvr>
                                      <p:tavLst>
                                        <p:tav tm="0">
                                          <p:val>
                                            <p:strVal val="#ppt_y+#ppt_h*1.125000"/>
                                          </p:val>
                                        </p:tav>
                                        <p:tav tm="100000">
                                          <p:val>
                                            <p:strVal val="#ppt_y"/>
                                          </p:val>
                                        </p:tav>
                                      </p:tavLst>
                                    </p:anim>
                                    <p:animEffect transition="in" filter="wipe(up)">
                                      <p:cBhvr>
                                        <p:cTn id="96" dur="500"/>
                                        <p:tgtEl>
                                          <p:spTgt spid="8"/>
                                        </p:tgtEl>
                                      </p:cBhvr>
                                    </p:animEffect>
                                  </p:childTnLst>
                                </p:cTn>
                              </p:par>
                            </p:childTnLst>
                          </p:cTn>
                        </p:par>
                        <p:par>
                          <p:cTn id="97" fill="hold">
                            <p:stCondLst>
                              <p:cond delay="5875"/>
                            </p:stCondLst>
                            <p:childTnLst>
                              <p:par>
                                <p:cTn id="98" presetID="22" presetClass="entr" presetSubtype="1" fill="hold" grpId="0" nodeType="after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up)">
                                      <p:cBhvr>
                                        <p:cTn id="100" dur="500"/>
                                        <p:tgtEl>
                                          <p:spTgt spid="72"/>
                                        </p:tgtEl>
                                      </p:cBhvr>
                                    </p:animEffect>
                                  </p:childTnLst>
                                </p:cTn>
                              </p:par>
                            </p:childTnLst>
                          </p:cTn>
                        </p:par>
                        <p:par>
                          <p:cTn id="101" fill="hold">
                            <p:stCondLst>
                              <p:cond delay="6375"/>
                            </p:stCondLst>
                            <p:childTnLst>
                              <p:par>
                                <p:cTn id="102" presetID="22" presetClass="entr" presetSubtype="1" fill="hold" grpId="0" nodeType="after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wipe(up)">
                                      <p:cBhvr>
                                        <p:cTn id="104" dur="500"/>
                                        <p:tgtEl>
                                          <p:spTgt spid="73"/>
                                        </p:tgtEl>
                                      </p:cBhvr>
                                    </p:animEffect>
                                  </p:childTnLst>
                                </p:cTn>
                              </p:par>
                            </p:childTnLst>
                          </p:cTn>
                        </p:par>
                        <p:par>
                          <p:cTn id="105" fill="hold">
                            <p:stCondLst>
                              <p:cond delay="6875"/>
                            </p:stCondLst>
                            <p:childTnLst>
                              <p:par>
                                <p:cTn id="106" presetID="22" presetClass="entr" presetSubtype="1" fill="hold" grpId="0" nodeType="after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wipe(up)">
                                      <p:cBhvr>
                                        <p:cTn id="108" dur="500"/>
                                        <p:tgtEl>
                                          <p:spTgt spid="74"/>
                                        </p:tgtEl>
                                      </p:cBhvr>
                                    </p:animEffect>
                                  </p:childTnLst>
                                </p:cTn>
                              </p:par>
                            </p:childTnLst>
                          </p:cTn>
                        </p:par>
                        <p:par>
                          <p:cTn id="109" fill="hold">
                            <p:stCondLst>
                              <p:cond delay="7375"/>
                            </p:stCondLst>
                            <p:childTnLst>
                              <p:par>
                                <p:cTn id="110" presetID="22" presetClass="entr" presetSubtype="1"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up)">
                                      <p:cBhvr>
                                        <p:cTn id="112" dur="500"/>
                                        <p:tgtEl>
                                          <p:spTgt spid="75"/>
                                        </p:tgtEl>
                                      </p:cBhvr>
                                    </p:animEffect>
                                  </p:childTnLst>
                                </p:cTn>
                              </p:par>
                            </p:childTnLst>
                          </p:cTn>
                        </p:par>
                        <p:par>
                          <p:cTn id="113" fill="hold">
                            <p:stCondLst>
                              <p:cond delay="7875"/>
                            </p:stCondLst>
                            <p:childTnLst>
                              <p:par>
                                <p:cTn id="114" presetID="22" presetClass="entr" presetSubtype="1" fill="hold" grpId="0" nodeType="afterEffect">
                                  <p:stCondLst>
                                    <p:cond delay="0"/>
                                  </p:stCondLst>
                                  <p:childTnLst>
                                    <p:set>
                                      <p:cBhvr>
                                        <p:cTn id="115" dur="1" fill="hold">
                                          <p:stCondLst>
                                            <p:cond delay="0"/>
                                          </p:stCondLst>
                                        </p:cTn>
                                        <p:tgtEl>
                                          <p:spTgt spid="76"/>
                                        </p:tgtEl>
                                        <p:attrNameLst>
                                          <p:attrName>style.visibility</p:attrName>
                                        </p:attrNameLst>
                                      </p:cBhvr>
                                      <p:to>
                                        <p:strVal val="visible"/>
                                      </p:to>
                                    </p:set>
                                    <p:animEffect transition="in" filter="wipe(up)">
                                      <p:cBhvr>
                                        <p:cTn id="116" dur="500"/>
                                        <p:tgtEl>
                                          <p:spTgt spid="76"/>
                                        </p:tgtEl>
                                      </p:cBhvr>
                                    </p:animEffect>
                                  </p:childTnLst>
                                </p:cTn>
                              </p:par>
                            </p:childTnLst>
                          </p:cTn>
                        </p:par>
                        <p:par>
                          <p:cTn id="117" fill="hold">
                            <p:stCondLst>
                              <p:cond delay="8375"/>
                            </p:stCondLst>
                            <p:childTnLst>
                              <p:par>
                                <p:cTn id="118" presetID="22" presetClass="entr" presetSubtype="1" fill="hold" grpId="0" nodeType="afterEffect">
                                  <p:stCondLst>
                                    <p:cond delay="0"/>
                                  </p:stCondLst>
                                  <p:childTnLst>
                                    <p:set>
                                      <p:cBhvr>
                                        <p:cTn id="119" dur="1" fill="hold">
                                          <p:stCondLst>
                                            <p:cond delay="0"/>
                                          </p:stCondLst>
                                        </p:cTn>
                                        <p:tgtEl>
                                          <p:spTgt spid="77"/>
                                        </p:tgtEl>
                                        <p:attrNameLst>
                                          <p:attrName>style.visibility</p:attrName>
                                        </p:attrNameLst>
                                      </p:cBhvr>
                                      <p:to>
                                        <p:strVal val="visible"/>
                                      </p:to>
                                    </p:set>
                                    <p:animEffect transition="in" filter="wipe(up)">
                                      <p:cBhvr>
                                        <p:cTn id="12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animBg="1"/>
      <p:bldP spid="10" grpId="0" animBg="1"/>
      <p:bldP spid="11" grpId="0" animBg="1"/>
      <p:bldP spid="12" grpId="0" animBg="1"/>
      <p:bldP spid="13" grpId="0" animBg="1"/>
      <p:bldP spid="14" grpId="0" animBg="1"/>
      <p:bldP spid="69" grpId="0" animBg="1"/>
      <p:bldP spid="71" grpId="0"/>
      <p:bldP spid="72" grpId="0"/>
      <p:bldP spid="73" grpId="0"/>
      <p:bldP spid="74" grpId="0"/>
      <p:bldP spid="75" grpId="0"/>
      <p:bldP spid="76" grpId="0"/>
      <p:bldP spid="7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数据和你们</a:t>
            </a:r>
          </a:p>
        </p:txBody>
      </p:sp>
    </p:spTree>
    <p:extLst>
      <p:ext uri="{BB962C8B-B14F-4D97-AF65-F5344CB8AC3E}">
        <p14:creationId xmlns:p14="http://schemas.microsoft.com/office/powerpoint/2010/main" val="39777300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2"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2"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511666" y="2134363"/>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a:solidFill>
                  <a:schemeClr val="tx1"/>
                </a:solidFill>
                <a:latin typeface="Agency FB" panose="020B0503020202020204" pitchFamily="34" charset="0"/>
              </a:rPr>
              <a:t>25</a:t>
            </a:r>
            <a:r>
              <a:rPr lang="en-US" sz="2800">
                <a:solidFill>
                  <a:schemeClr val="tx1"/>
                </a:solidFill>
                <a:latin typeface="Agency FB" panose="020B0503020202020204" pitchFamily="34" charset="0"/>
              </a:rPr>
              <a:t>%</a:t>
            </a:r>
            <a:endParaRPr lang="en-US" sz="2800" dirty="0">
              <a:solidFill>
                <a:schemeClr val="tx1"/>
              </a:solidFill>
              <a:latin typeface="Agency FB" panose="020B0503020202020204" pitchFamily="34" charset="0"/>
            </a:endParaRPr>
          </a:p>
        </p:txBody>
      </p:sp>
      <p:sp>
        <p:nvSpPr>
          <p:cNvPr id="3" name="Content Placeholder 2"/>
          <p:cNvSpPr txBox="1">
            <a:spLocks/>
          </p:cNvSpPr>
          <p:nvPr/>
        </p:nvSpPr>
        <p:spPr>
          <a:xfrm>
            <a:off x="6823386" y="2134362"/>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dirty="0">
                <a:solidFill>
                  <a:schemeClr val="tx1"/>
                </a:solidFill>
                <a:latin typeface="Agency FB" panose="020B0503020202020204" pitchFamily="34" charset="0"/>
              </a:rPr>
              <a:t>47</a:t>
            </a:r>
            <a:r>
              <a:rPr lang="en-US" sz="2800" dirty="0">
                <a:solidFill>
                  <a:schemeClr val="tx1"/>
                </a:solidFill>
                <a:latin typeface="Agency FB" panose="020B0503020202020204" pitchFamily="34" charset="0"/>
              </a:rPr>
              <a:t>%</a:t>
            </a:r>
          </a:p>
        </p:txBody>
      </p:sp>
      <p:sp>
        <p:nvSpPr>
          <p:cNvPr id="4" name="Content Placeholder 2"/>
          <p:cNvSpPr txBox="1">
            <a:spLocks/>
          </p:cNvSpPr>
          <p:nvPr/>
        </p:nvSpPr>
        <p:spPr>
          <a:xfrm>
            <a:off x="1665309" y="2128253"/>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a:solidFill>
                  <a:schemeClr val="tx1"/>
                </a:solidFill>
                <a:latin typeface="Agency FB" panose="020B0503020202020204" pitchFamily="34" charset="0"/>
              </a:rPr>
              <a:t>50</a:t>
            </a:r>
            <a:r>
              <a:rPr lang="en-US" sz="2800">
                <a:solidFill>
                  <a:schemeClr val="tx1"/>
                </a:solidFill>
                <a:latin typeface="Agency FB" panose="020B0503020202020204" pitchFamily="34" charset="0"/>
              </a:rPr>
              <a:t>%</a:t>
            </a:r>
            <a:endParaRPr lang="en-US" sz="2800" dirty="0">
              <a:solidFill>
                <a:schemeClr val="tx1"/>
              </a:solidFill>
              <a:latin typeface="Agency FB" panose="020B0503020202020204" pitchFamily="34" charset="0"/>
            </a:endParaRPr>
          </a:p>
        </p:txBody>
      </p:sp>
      <p:sp>
        <p:nvSpPr>
          <p:cNvPr id="5" name="Content Placeholder 2"/>
          <p:cNvSpPr txBox="1">
            <a:spLocks/>
          </p:cNvSpPr>
          <p:nvPr/>
        </p:nvSpPr>
        <p:spPr>
          <a:xfrm>
            <a:off x="4252490" y="2132856"/>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a:solidFill>
                  <a:schemeClr val="tx1"/>
                </a:solidFill>
                <a:latin typeface="Agency FB" panose="020B0503020202020204" pitchFamily="34" charset="0"/>
              </a:rPr>
              <a:t>75</a:t>
            </a:r>
            <a:r>
              <a:rPr lang="en-US" sz="2800">
                <a:solidFill>
                  <a:schemeClr val="tx1"/>
                </a:solidFill>
                <a:latin typeface="Agency FB" panose="020B0503020202020204" pitchFamily="34" charset="0"/>
              </a:rPr>
              <a:t>%</a:t>
            </a:r>
            <a:endParaRPr lang="en-US" sz="2800" dirty="0">
              <a:solidFill>
                <a:schemeClr val="tx1"/>
              </a:solidFill>
              <a:latin typeface="Agency FB" panose="020B0503020202020204" pitchFamily="34" charset="0"/>
            </a:endParaRPr>
          </a:p>
        </p:txBody>
      </p:sp>
      <p:sp>
        <p:nvSpPr>
          <p:cNvPr id="6" name="TextBox 459"/>
          <p:cNvSpPr>
            <a:spLocks noChangeArrowheads="1"/>
          </p:cNvSpPr>
          <p:nvPr/>
        </p:nvSpPr>
        <p:spPr bwMode="auto">
          <a:xfrm>
            <a:off x="1700875" y="4540095"/>
            <a:ext cx="759159" cy="4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z="2000">
                <a:solidFill>
                  <a:schemeClr val="bg1">
                    <a:lumMod val="50000"/>
                  </a:schemeClr>
                </a:solidFill>
                <a:latin typeface="Agency FB" panose="020B0503020202020204" pitchFamily="34" charset="0"/>
                <a:ea typeface="方正姚体" pitchFamily="2" charset="-122"/>
              </a:rPr>
              <a:t>标题</a:t>
            </a:r>
            <a:endParaRPr lang="zh-CN" altLang="en-US" sz="2000" dirty="0">
              <a:solidFill>
                <a:schemeClr val="bg1">
                  <a:lumMod val="50000"/>
                </a:schemeClr>
              </a:solidFill>
              <a:latin typeface="Agency FB" panose="020B0503020202020204" pitchFamily="34" charset="0"/>
              <a:ea typeface="方正姚体" pitchFamily="2" charset="-122"/>
            </a:endParaRPr>
          </a:p>
        </p:txBody>
      </p:sp>
      <p:sp>
        <p:nvSpPr>
          <p:cNvPr id="7" name="矩形 6"/>
          <p:cNvSpPr/>
          <p:nvPr/>
        </p:nvSpPr>
        <p:spPr>
          <a:xfrm>
            <a:off x="1029424" y="5019297"/>
            <a:ext cx="2199504"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8" name="TextBox 459"/>
          <p:cNvSpPr>
            <a:spLocks noChangeArrowheads="1"/>
          </p:cNvSpPr>
          <p:nvPr/>
        </p:nvSpPr>
        <p:spPr bwMode="auto">
          <a:xfrm>
            <a:off x="4386103" y="4620104"/>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solidFill>
                  <a:schemeClr val="bg1">
                    <a:lumMod val="50000"/>
                  </a:schemeClr>
                </a:solidFill>
                <a:latin typeface="Agency FB" panose="020B0503020202020204" pitchFamily="34" charset="0"/>
                <a:ea typeface="方正姚体" pitchFamily="2" charset="-122"/>
              </a:rPr>
              <a:t>标题</a:t>
            </a:r>
            <a:endParaRPr lang="zh-CN" altLang="en-US" dirty="0">
              <a:solidFill>
                <a:schemeClr val="bg1">
                  <a:lumMod val="50000"/>
                </a:schemeClr>
              </a:solidFill>
              <a:latin typeface="Agency FB" panose="020B0503020202020204" pitchFamily="34" charset="0"/>
              <a:ea typeface="方正姚体" pitchFamily="2" charset="-122"/>
            </a:endParaRPr>
          </a:p>
        </p:txBody>
      </p:sp>
      <p:sp>
        <p:nvSpPr>
          <p:cNvPr id="9" name="矩形 8"/>
          <p:cNvSpPr/>
          <p:nvPr/>
        </p:nvSpPr>
        <p:spPr>
          <a:xfrm>
            <a:off x="3552103" y="5020201"/>
            <a:ext cx="2375865"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0" name="TextBox 459"/>
          <p:cNvSpPr>
            <a:spLocks noChangeArrowheads="1"/>
          </p:cNvSpPr>
          <p:nvPr/>
        </p:nvSpPr>
        <p:spPr bwMode="auto">
          <a:xfrm>
            <a:off x="6932409" y="4620104"/>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solidFill>
                  <a:schemeClr val="bg1">
                    <a:lumMod val="50000"/>
                  </a:schemeClr>
                </a:solidFill>
                <a:latin typeface="Agency FB" panose="020B0503020202020204" pitchFamily="34" charset="0"/>
                <a:ea typeface="方正姚体" pitchFamily="2" charset="-122"/>
              </a:rPr>
              <a:t>标题</a:t>
            </a:r>
            <a:endParaRPr lang="zh-CN" altLang="en-US" dirty="0">
              <a:solidFill>
                <a:schemeClr val="bg1">
                  <a:lumMod val="50000"/>
                </a:schemeClr>
              </a:solidFill>
              <a:latin typeface="Agency FB" panose="020B0503020202020204" pitchFamily="34" charset="0"/>
              <a:ea typeface="方正姚体" pitchFamily="2" charset="-122"/>
            </a:endParaRPr>
          </a:p>
        </p:txBody>
      </p:sp>
      <p:sp>
        <p:nvSpPr>
          <p:cNvPr id="11" name="矩形 10"/>
          <p:cNvSpPr/>
          <p:nvPr/>
        </p:nvSpPr>
        <p:spPr>
          <a:xfrm>
            <a:off x="6274770" y="5020201"/>
            <a:ext cx="2199504"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2" name="TextBox 459"/>
          <p:cNvSpPr>
            <a:spLocks noChangeArrowheads="1"/>
          </p:cNvSpPr>
          <p:nvPr/>
        </p:nvSpPr>
        <p:spPr bwMode="auto">
          <a:xfrm>
            <a:off x="9527991" y="4633365"/>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solidFill>
                  <a:schemeClr val="bg1">
                    <a:lumMod val="50000"/>
                  </a:schemeClr>
                </a:solidFill>
                <a:latin typeface="Agency FB" panose="020B0503020202020204" pitchFamily="34" charset="0"/>
                <a:ea typeface="方正姚体" pitchFamily="2" charset="-122"/>
              </a:rPr>
              <a:t>标题</a:t>
            </a:r>
            <a:endParaRPr lang="zh-CN" altLang="en-US" dirty="0">
              <a:solidFill>
                <a:schemeClr val="bg1">
                  <a:lumMod val="50000"/>
                </a:schemeClr>
              </a:solidFill>
              <a:latin typeface="Agency FB" panose="020B0503020202020204" pitchFamily="34" charset="0"/>
              <a:ea typeface="方正姚体" pitchFamily="2" charset="-122"/>
            </a:endParaRPr>
          </a:p>
        </p:txBody>
      </p:sp>
      <p:sp>
        <p:nvSpPr>
          <p:cNvPr id="13" name="矩形 12"/>
          <p:cNvSpPr/>
          <p:nvPr/>
        </p:nvSpPr>
        <p:spPr>
          <a:xfrm>
            <a:off x="8795987" y="5033462"/>
            <a:ext cx="2349042"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grpSp>
        <p:nvGrpSpPr>
          <p:cNvPr id="14" name="组合 13"/>
          <p:cNvGrpSpPr/>
          <p:nvPr/>
        </p:nvGrpSpPr>
        <p:grpSpPr>
          <a:xfrm>
            <a:off x="1665309" y="3411649"/>
            <a:ext cx="830291" cy="1080120"/>
            <a:chOff x="1665309" y="2924944"/>
            <a:chExt cx="830291" cy="1080120"/>
          </a:xfrm>
        </p:grpSpPr>
        <p:cxnSp>
          <p:nvCxnSpPr>
            <p:cNvPr id="15" name="直接连接符 14"/>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2063552" y="2924944"/>
              <a:ext cx="0" cy="10801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5008" y="2979601"/>
            <a:ext cx="830291" cy="1543101"/>
            <a:chOff x="1665309" y="2461963"/>
            <a:chExt cx="830291" cy="1543101"/>
          </a:xfrm>
        </p:grpSpPr>
        <p:cxnSp>
          <p:nvCxnSpPr>
            <p:cNvPr id="18" name="直接连接符 17"/>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2063552" y="2461963"/>
              <a:ext cx="0" cy="15431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6865904" y="3555665"/>
            <a:ext cx="830291" cy="961222"/>
            <a:chOff x="1665309" y="3043842"/>
            <a:chExt cx="830291" cy="961222"/>
          </a:xfrm>
        </p:grpSpPr>
        <p:cxnSp>
          <p:nvCxnSpPr>
            <p:cNvPr id="21" name="直接连接符 20"/>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063552" y="3043842"/>
              <a:ext cx="0" cy="9612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66777" y="3951709"/>
            <a:ext cx="830291" cy="565178"/>
            <a:chOff x="1665309" y="3439886"/>
            <a:chExt cx="830291" cy="565178"/>
          </a:xfrm>
        </p:grpSpPr>
        <p:cxnSp>
          <p:nvCxnSpPr>
            <p:cNvPr id="24" name="直接连接符 23"/>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063552" y="3439886"/>
              <a:ext cx="0" cy="5651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椭圆 25"/>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endCxn id="26"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Tree>
    <p:extLst>
      <p:ext uri="{BB962C8B-B14F-4D97-AF65-F5344CB8AC3E}">
        <p14:creationId xmlns:p14="http://schemas.microsoft.com/office/powerpoint/2010/main" val="33944832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250"/>
                                        <p:tgtEl>
                                          <p:spTgt spid="28"/>
                                        </p:tgtEl>
                                        <p:attrNameLst>
                                          <p:attrName>ppt_y</p:attrName>
                                        </p:attrNameLst>
                                      </p:cBhvr>
                                      <p:tavLst>
                                        <p:tav tm="0">
                                          <p:val>
                                            <p:strVal val="#ppt_y-#ppt_h*1.125000"/>
                                          </p:val>
                                        </p:tav>
                                        <p:tav tm="100000">
                                          <p:val>
                                            <p:strVal val="#ppt_y"/>
                                          </p:val>
                                        </p:tav>
                                      </p:tavLst>
                                    </p:anim>
                                    <p:animEffect transition="in" filter="wipe(down)">
                                      <p:cBhvr>
                                        <p:cTn id="18" dur="250"/>
                                        <p:tgtEl>
                                          <p:spTgt spid="28"/>
                                        </p:tgtEl>
                                      </p:cBhvr>
                                    </p:animEffect>
                                  </p:childTnLst>
                                </p:cTn>
                              </p:par>
                            </p:childTnLst>
                          </p:cTn>
                        </p:par>
                        <p:par>
                          <p:cTn id="19" fill="hold">
                            <p:stCondLst>
                              <p:cond delay="1375"/>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par>
                          <p:cTn id="23" fill="hold">
                            <p:stCondLst>
                              <p:cond delay="1875"/>
                            </p:stCondLst>
                            <p:childTnLst>
                              <p:par>
                                <p:cTn id="24" presetID="22" presetClass="entr" presetSubtype="4"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par>
                          <p:cTn id="27" fill="hold">
                            <p:stCondLst>
                              <p:cond delay="2375"/>
                            </p:stCondLst>
                            <p:childTnLst>
                              <p:par>
                                <p:cTn id="28" presetID="22" presetClass="entr" presetSubtype="4"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par>
                          <p:cTn id="31" fill="hold">
                            <p:stCondLst>
                              <p:cond delay="2875"/>
                            </p:stCondLst>
                            <p:childTnLst>
                              <p:par>
                                <p:cTn id="32" presetID="22" presetClass="entr" presetSubtype="4"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par>
                          <p:cTn id="35" fill="hold">
                            <p:stCondLst>
                              <p:cond delay="3375"/>
                            </p:stCondLst>
                            <p:childTnLst>
                              <p:par>
                                <p:cTn id="36" presetID="42" presetClass="entr" presetSubtype="0"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par>
                          <p:cTn id="56" fill="hold">
                            <p:stCondLst>
                              <p:cond delay="4375"/>
                            </p:stCondLst>
                            <p:childTnLst>
                              <p:par>
                                <p:cTn id="57" presetID="53" presetClass="entr" presetSubtype="16"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par>
                          <p:cTn id="62" fill="hold">
                            <p:stCondLst>
                              <p:cond delay="4875"/>
                            </p:stCondLst>
                            <p:childTnLst>
                              <p:par>
                                <p:cTn id="63" presetID="22" presetClass="entr" presetSubtype="1" fill="hold" grpId="0"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up)">
                                      <p:cBhvr>
                                        <p:cTn id="65" dur="500"/>
                                        <p:tgtEl>
                                          <p:spTgt spid="7"/>
                                        </p:tgtEl>
                                      </p:cBhvr>
                                    </p:animEffect>
                                  </p:childTnLst>
                                </p:cTn>
                              </p:par>
                            </p:childTnLst>
                          </p:cTn>
                        </p:par>
                        <p:par>
                          <p:cTn id="66" fill="hold">
                            <p:stCondLst>
                              <p:cond delay="5375"/>
                            </p:stCondLst>
                            <p:childTnLst>
                              <p:par>
                                <p:cTn id="67" presetID="53" presetClass="entr" presetSubtype="16"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fltVal val="0"/>
                                          </p:val>
                                        </p:tav>
                                        <p:tav tm="100000">
                                          <p:val>
                                            <p:strVal val="#ppt_w"/>
                                          </p:val>
                                        </p:tav>
                                      </p:tavLst>
                                    </p:anim>
                                    <p:anim calcmode="lin" valueType="num">
                                      <p:cBhvr>
                                        <p:cTn id="70" dur="500" fill="hold"/>
                                        <p:tgtEl>
                                          <p:spTgt spid="8"/>
                                        </p:tgtEl>
                                        <p:attrNameLst>
                                          <p:attrName>ppt_h</p:attrName>
                                        </p:attrNameLst>
                                      </p:cBhvr>
                                      <p:tavLst>
                                        <p:tav tm="0">
                                          <p:val>
                                            <p:fltVal val="0"/>
                                          </p:val>
                                        </p:tav>
                                        <p:tav tm="100000">
                                          <p:val>
                                            <p:strVal val="#ppt_h"/>
                                          </p:val>
                                        </p:tav>
                                      </p:tavLst>
                                    </p:anim>
                                    <p:animEffect transition="in" filter="fade">
                                      <p:cBhvr>
                                        <p:cTn id="71" dur="500"/>
                                        <p:tgtEl>
                                          <p:spTgt spid="8"/>
                                        </p:tgtEl>
                                      </p:cBhvr>
                                    </p:animEffect>
                                  </p:childTnLst>
                                </p:cTn>
                              </p:par>
                            </p:childTnLst>
                          </p:cTn>
                        </p:par>
                        <p:par>
                          <p:cTn id="72" fill="hold">
                            <p:stCondLst>
                              <p:cond delay="5875"/>
                            </p:stCondLst>
                            <p:childTnLst>
                              <p:par>
                                <p:cTn id="73" presetID="22" presetClass="entr" presetSubtype="1" fill="hold" grpId="0"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up)">
                                      <p:cBhvr>
                                        <p:cTn id="75" dur="500"/>
                                        <p:tgtEl>
                                          <p:spTgt spid="9"/>
                                        </p:tgtEl>
                                      </p:cBhvr>
                                    </p:animEffect>
                                  </p:childTnLst>
                                </p:cTn>
                              </p:par>
                            </p:childTnLst>
                          </p:cTn>
                        </p:par>
                        <p:par>
                          <p:cTn id="76" fill="hold">
                            <p:stCondLst>
                              <p:cond delay="6375"/>
                            </p:stCondLst>
                            <p:childTnLst>
                              <p:par>
                                <p:cTn id="77" presetID="53" presetClass="entr" presetSubtype="16" fill="hold" grpId="0" nodeType="after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p:cTn id="79" dur="500" fill="hold"/>
                                        <p:tgtEl>
                                          <p:spTgt spid="10"/>
                                        </p:tgtEl>
                                        <p:attrNameLst>
                                          <p:attrName>ppt_w</p:attrName>
                                        </p:attrNameLst>
                                      </p:cBhvr>
                                      <p:tavLst>
                                        <p:tav tm="0">
                                          <p:val>
                                            <p:fltVal val="0"/>
                                          </p:val>
                                        </p:tav>
                                        <p:tav tm="100000">
                                          <p:val>
                                            <p:strVal val="#ppt_w"/>
                                          </p:val>
                                        </p:tav>
                                      </p:tavLst>
                                    </p:anim>
                                    <p:anim calcmode="lin" valueType="num">
                                      <p:cBhvr>
                                        <p:cTn id="80" dur="500" fill="hold"/>
                                        <p:tgtEl>
                                          <p:spTgt spid="10"/>
                                        </p:tgtEl>
                                        <p:attrNameLst>
                                          <p:attrName>ppt_h</p:attrName>
                                        </p:attrNameLst>
                                      </p:cBhvr>
                                      <p:tavLst>
                                        <p:tav tm="0">
                                          <p:val>
                                            <p:fltVal val="0"/>
                                          </p:val>
                                        </p:tav>
                                        <p:tav tm="100000">
                                          <p:val>
                                            <p:strVal val="#ppt_h"/>
                                          </p:val>
                                        </p:tav>
                                      </p:tavLst>
                                    </p:anim>
                                    <p:animEffect transition="in" filter="fade">
                                      <p:cBhvr>
                                        <p:cTn id="81" dur="500"/>
                                        <p:tgtEl>
                                          <p:spTgt spid="10"/>
                                        </p:tgtEl>
                                      </p:cBhvr>
                                    </p:animEffect>
                                  </p:childTnLst>
                                </p:cTn>
                              </p:par>
                            </p:childTnLst>
                          </p:cTn>
                        </p:par>
                        <p:par>
                          <p:cTn id="82" fill="hold">
                            <p:stCondLst>
                              <p:cond delay="6875"/>
                            </p:stCondLst>
                            <p:childTnLst>
                              <p:par>
                                <p:cTn id="83" presetID="22" presetClass="entr" presetSubtype="1" fill="hold" grpId="0" nodeType="after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wipe(up)">
                                      <p:cBhvr>
                                        <p:cTn id="85" dur="500"/>
                                        <p:tgtEl>
                                          <p:spTgt spid="11"/>
                                        </p:tgtEl>
                                      </p:cBhvr>
                                    </p:animEffect>
                                  </p:childTnLst>
                                </p:cTn>
                              </p:par>
                            </p:childTnLst>
                          </p:cTn>
                        </p:par>
                        <p:par>
                          <p:cTn id="86" fill="hold">
                            <p:stCondLst>
                              <p:cond delay="7375"/>
                            </p:stCondLst>
                            <p:childTnLst>
                              <p:par>
                                <p:cTn id="87" presetID="53" presetClass="entr" presetSubtype="16" fill="hold" grpId="0" nodeType="after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fltVal val="0"/>
                                          </p:val>
                                        </p:tav>
                                        <p:tav tm="100000">
                                          <p:val>
                                            <p:strVal val="#ppt_w"/>
                                          </p:val>
                                        </p:tav>
                                      </p:tavLst>
                                    </p:anim>
                                    <p:anim calcmode="lin" valueType="num">
                                      <p:cBhvr>
                                        <p:cTn id="90" dur="500" fill="hold"/>
                                        <p:tgtEl>
                                          <p:spTgt spid="12"/>
                                        </p:tgtEl>
                                        <p:attrNameLst>
                                          <p:attrName>ppt_h</p:attrName>
                                        </p:attrNameLst>
                                      </p:cBhvr>
                                      <p:tavLst>
                                        <p:tav tm="0">
                                          <p:val>
                                            <p:fltVal val="0"/>
                                          </p:val>
                                        </p:tav>
                                        <p:tav tm="100000">
                                          <p:val>
                                            <p:strVal val="#ppt_h"/>
                                          </p:val>
                                        </p:tav>
                                      </p:tavLst>
                                    </p:anim>
                                    <p:animEffect transition="in" filter="fade">
                                      <p:cBhvr>
                                        <p:cTn id="91" dur="500"/>
                                        <p:tgtEl>
                                          <p:spTgt spid="12"/>
                                        </p:tgtEl>
                                      </p:cBhvr>
                                    </p:animEffect>
                                  </p:childTnLst>
                                </p:cTn>
                              </p:par>
                            </p:childTnLst>
                          </p:cTn>
                        </p:par>
                        <p:par>
                          <p:cTn id="92" fill="hold">
                            <p:stCondLst>
                              <p:cond delay="7875"/>
                            </p:stCondLst>
                            <p:childTnLst>
                              <p:par>
                                <p:cTn id="93" presetID="22" presetClass="entr" presetSubtype="1"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up)">
                                      <p:cBhvr>
                                        <p:cTn id="9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26" grpId="0" animBg="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27" name="图片 26"/>
          <p:cNvPicPr>
            <a:picLocks noChangeAspect="1"/>
          </p:cNvPicPr>
          <p:nvPr/>
        </p:nvPicPr>
        <p:blipFill>
          <a:blip r:embed="rId3"/>
          <a:stretch>
            <a:fillRect/>
          </a:stretch>
        </p:blipFill>
        <p:spPr>
          <a:xfrm>
            <a:off x="3786975" y="-99392"/>
            <a:ext cx="4470759" cy="5976664"/>
          </a:xfrm>
          <a:prstGeom prst="rect">
            <a:avLst/>
          </a:prstGeom>
        </p:spPr>
      </p:pic>
      <p:sp>
        <p:nvSpPr>
          <p:cNvPr id="28" name="文本框 27"/>
          <p:cNvSpPr txBox="1"/>
          <p:nvPr/>
        </p:nvSpPr>
        <p:spPr>
          <a:xfrm>
            <a:off x="1881409" y="1556792"/>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9" name="文本框 28"/>
          <p:cNvSpPr txBox="1"/>
          <p:nvPr/>
        </p:nvSpPr>
        <p:spPr>
          <a:xfrm>
            <a:off x="1862300" y="285119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0" name="文本框 29"/>
          <p:cNvSpPr txBox="1"/>
          <p:nvPr/>
        </p:nvSpPr>
        <p:spPr>
          <a:xfrm>
            <a:off x="1907575" y="4145596"/>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1" name="文本框 30"/>
          <p:cNvSpPr txBox="1"/>
          <p:nvPr/>
        </p:nvSpPr>
        <p:spPr>
          <a:xfrm>
            <a:off x="8257734" y="4165506"/>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2" name="文本框 31"/>
          <p:cNvSpPr txBox="1"/>
          <p:nvPr/>
        </p:nvSpPr>
        <p:spPr>
          <a:xfrm>
            <a:off x="8235406" y="2450017"/>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3" name="文本框 32"/>
          <p:cNvSpPr txBox="1"/>
          <p:nvPr/>
        </p:nvSpPr>
        <p:spPr>
          <a:xfrm>
            <a:off x="5807968" y="588714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4" name="文本框 33"/>
          <p:cNvSpPr txBox="1"/>
          <p:nvPr/>
        </p:nvSpPr>
        <p:spPr>
          <a:xfrm>
            <a:off x="3616908" y="5230941"/>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103920817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0-#ppt_h/2"/>
                                          </p:val>
                                        </p:tav>
                                        <p:tav tm="100000">
                                          <p:val>
                                            <p:strVal val="#ppt_y"/>
                                          </p:val>
                                        </p:tav>
                                      </p:tavLst>
                                    </p:anim>
                                  </p:childTnLst>
                                </p:cTn>
                              </p:par>
                            </p:childTnLst>
                          </p:cTn>
                        </p:par>
                        <p:par>
                          <p:cTn id="24" fill="hold">
                            <p:stCondLst>
                              <p:cond delay="1875"/>
                            </p:stCondLst>
                            <p:childTnLst>
                              <p:par>
                                <p:cTn id="25" presetID="22" presetClass="entr" presetSubtype="2"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right)">
                                      <p:cBhvr>
                                        <p:cTn id="27" dur="500"/>
                                        <p:tgtEl>
                                          <p:spTgt spid="28"/>
                                        </p:tgtEl>
                                      </p:cBhvr>
                                    </p:animEffect>
                                  </p:childTnLst>
                                </p:cTn>
                              </p:par>
                            </p:childTnLst>
                          </p:cTn>
                        </p:par>
                        <p:par>
                          <p:cTn id="28" fill="hold">
                            <p:stCondLst>
                              <p:cond delay="2375"/>
                            </p:stCondLst>
                            <p:childTnLst>
                              <p:par>
                                <p:cTn id="29" presetID="22" presetClass="entr" presetSubtype="2"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childTnLst>
                          </p:cTn>
                        </p:par>
                        <p:par>
                          <p:cTn id="32" fill="hold">
                            <p:stCondLst>
                              <p:cond delay="2875"/>
                            </p:stCondLst>
                            <p:childTnLst>
                              <p:par>
                                <p:cTn id="33" presetID="22" presetClass="entr" presetSubtype="2"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right)">
                                      <p:cBhvr>
                                        <p:cTn id="35" dur="500"/>
                                        <p:tgtEl>
                                          <p:spTgt spid="30"/>
                                        </p:tgtEl>
                                      </p:cBhvr>
                                    </p:animEffect>
                                  </p:childTnLst>
                                </p:cTn>
                              </p:par>
                            </p:childTnLst>
                          </p:cTn>
                        </p:par>
                        <p:par>
                          <p:cTn id="36" fill="hold">
                            <p:stCondLst>
                              <p:cond delay="3375"/>
                            </p:stCondLst>
                            <p:childTnLst>
                              <p:par>
                                <p:cTn id="37" presetID="22" presetClass="entr" presetSubtype="1"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500"/>
                                        <p:tgtEl>
                                          <p:spTgt spid="34"/>
                                        </p:tgtEl>
                                      </p:cBhvr>
                                    </p:animEffect>
                                  </p:childTnLst>
                                </p:cTn>
                              </p:par>
                            </p:childTnLst>
                          </p:cTn>
                        </p:par>
                        <p:par>
                          <p:cTn id="40" fill="hold">
                            <p:stCondLst>
                              <p:cond delay="3875"/>
                            </p:stCondLst>
                            <p:childTnLst>
                              <p:par>
                                <p:cTn id="41" presetID="22" presetClass="entr" presetSubtype="1"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4875"/>
                            </p:stCondLst>
                            <p:childTnLst>
                              <p:par>
                                <p:cTn id="49" presetID="22" presetClass="entr" presetSubtype="8"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28" grpId="0"/>
      <p:bldP spid="29" grpId="0"/>
      <p:bldP spid="30" grpId="0"/>
      <p:bldP spid="31" grpId="0"/>
      <p:bldP spid="32" grpId="0"/>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04</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2174274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5" name="图片 4"/>
          <p:cNvPicPr>
            <a:picLocks noChangeAspect="1"/>
          </p:cNvPicPr>
          <p:nvPr/>
        </p:nvPicPr>
        <p:blipFill>
          <a:blip r:embed="rId3"/>
          <a:stretch>
            <a:fillRect/>
          </a:stretch>
        </p:blipFill>
        <p:spPr>
          <a:xfrm>
            <a:off x="3287688" y="1988840"/>
            <a:ext cx="5055105" cy="3690040"/>
          </a:xfrm>
          <a:prstGeom prst="rect">
            <a:avLst/>
          </a:prstGeom>
        </p:spPr>
      </p:pic>
      <p:sp>
        <p:nvSpPr>
          <p:cNvPr id="6" name="文本框 5"/>
          <p:cNvSpPr txBox="1"/>
          <p:nvPr/>
        </p:nvSpPr>
        <p:spPr>
          <a:xfrm>
            <a:off x="1365270" y="184482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 name="文本框 6"/>
          <p:cNvSpPr txBox="1"/>
          <p:nvPr/>
        </p:nvSpPr>
        <p:spPr>
          <a:xfrm>
            <a:off x="8544272" y="2636912"/>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8" name="文本框 7"/>
          <p:cNvSpPr txBox="1"/>
          <p:nvPr/>
        </p:nvSpPr>
        <p:spPr>
          <a:xfrm>
            <a:off x="1365270" y="3137486"/>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9" name="文本框 8"/>
          <p:cNvSpPr txBox="1"/>
          <p:nvPr/>
        </p:nvSpPr>
        <p:spPr>
          <a:xfrm>
            <a:off x="8544272" y="421760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0" name="文本框 9"/>
          <p:cNvSpPr txBox="1"/>
          <p:nvPr/>
        </p:nvSpPr>
        <p:spPr>
          <a:xfrm>
            <a:off x="1365270" y="4540770"/>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2631467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16" presetClass="entr" presetSubtype="37"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outVertical)">
                                      <p:cBhvr>
                                        <p:cTn id="22" dur="500"/>
                                        <p:tgtEl>
                                          <p:spTgt spid="5"/>
                                        </p:tgtEl>
                                      </p:cBhvr>
                                    </p:animEffect>
                                  </p:childTnLst>
                                </p:cTn>
                              </p:par>
                            </p:childTnLst>
                          </p:cTn>
                        </p:par>
                        <p:par>
                          <p:cTn id="23" fill="hold">
                            <p:stCondLst>
                              <p:cond delay="1875"/>
                            </p:stCondLst>
                            <p:childTnLst>
                              <p:par>
                                <p:cTn id="24" presetID="2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par>
                          <p:cTn id="27" fill="hold">
                            <p:stCondLst>
                              <p:cond delay="2375"/>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2875"/>
                            </p:stCondLst>
                            <p:childTnLst>
                              <p:par>
                                <p:cTn id="32" presetID="2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childTnLst>
                          </p:cTn>
                        </p:par>
                        <p:par>
                          <p:cTn id="35" fill="hold">
                            <p:stCondLst>
                              <p:cond delay="3375"/>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3875"/>
                            </p:stCondLst>
                            <p:childTnLst>
                              <p:par>
                                <p:cTn id="40" presetID="22" presetClass="entr" presetSubtype="2"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5" name="图片 4"/>
          <p:cNvPicPr>
            <a:picLocks noChangeAspect="1"/>
          </p:cNvPicPr>
          <p:nvPr/>
        </p:nvPicPr>
        <p:blipFill>
          <a:blip r:embed="rId3"/>
          <a:stretch>
            <a:fillRect/>
          </a:stretch>
        </p:blipFill>
        <p:spPr>
          <a:xfrm rot="5400000" flipH="1">
            <a:off x="6968433" y="1548455"/>
            <a:ext cx="5622764" cy="5207390"/>
          </a:xfrm>
          <a:prstGeom prst="rect">
            <a:avLst/>
          </a:prstGeom>
        </p:spPr>
      </p:pic>
      <p:cxnSp>
        <p:nvCxnSpPr>
          <p:cNvPr id="7" name="直接连接符 6"/>
          <p:cNvCxnSpPr/>
          <p:nvPr/>
        </p:nvCxnSpPr>
        <p:spPr>
          <a:xfrm>
            <a:off x="464144" y="5517232"/>
            <a:ext cx="71041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792949" y="3861049"/>
            <a:ext cx="521085" cy="1656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314034" y="3861050"/>
            <a:ext cx="487027" cy="1656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713802" y="2924944"/>
            <a:ext cx="521085" cy="25922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3234887" y="2924946"/>
            <a:ext cx="487027" cy="2592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651684" y="1844824"/>
            <a:ext cx="521085" cy="36724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4172769" y="1844826"/>
            <a:ext cx="487027" cy="36724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566803" y="3068960"/>
            <a:ext cx="521085" cy="2448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5087888" y="3068961"/>
            <a:ext cx="487027" cy="24482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54541" y="6128574"/>
            <a:ext cx="5782621"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34" name="矩形 33"/>
          <p:cNvSpPr/>
          <p:nvPr/>
        </p:nvSpPr>
        <p:spPr>
          <a:xfrm>
            <a:off x="2053491" y="5551552"/>
            <a:ext cx="646331" cy="369332"/>
          </a:xfrm>
          <a:prstGeom prst="rect">
            <a:avLst/>
          </a:prstGeom>
        </p:spPr>
        <p:txBody>
          <a:bodyPr wrap="none">
            <a:spAutoFit/>
          </a:bodyPr>
          <a:lstStyle/>
          <a:p>
            <a:r>
              <a:rPr lang="zh-CN" altLang="en-US">
                <a:latin typeface="Agency FB" panose="020B0503020202020204" pitchFamily="34" charset="0"/>
              </a:rPr>
              <a:t>标题</a:t>
            </a:r>
            <a:endParaRPr lang="zh-CN" altLang="en-US" dirty="0">
              <a:latin typeface="Agency FB" panose="020B0503020202020204" pitchFamily="34" charset="0"/>
            </a:endParaRPr>
          </a:p>
        </p:txBody>
      </p:sp>
      <p:sp>
        <p:nvSpPr>
          <p:cNvPr id="35" name="矩形 34"/>
          <p:cNvSpPr/>
          <p:nvPr/>
        </p:nvSpPr>
        <p:spPr>
          <a:xfrm>
            <a:off x="2988665" y="5551552"/>
            <a:ext cx="646331" cy="369332"/>
          </a:xfrm>
          <a:prstGeom prst="rect">
            <a:avLst/>
          </a:prstGeom>
        </p:spPr>
        <p:txBody>
          <a:bodyPr wrap="none">
            <a:spAutoFit/>
          </a:bodyPr>
          <a:lstStyle/>
          <a:p>
            <a:r>
              <a:rPr lang="zh-CN" altLang="en-US">
                <a:latin typeface="Agency FB" panose="020B0503020202020204" pitchFamily="34" charset="0"/>
              </a:rPr>
              <a:t>标题</a:t>
            </a:r>
            <a:endParaRPr lang="zh-CN" altLang="en-US" dirty="0">
              <a:latin typeface="Agency FB" panose="020B0503020202020204" pitchFamily="34" charset="0"/>
            </a:endParaRPr>
          </a:p>
        </p:txBody>
      </p:sp>
      <p:sp>
        <p:nvSpPr>
          <p:cNvPr id="36" name="矩形 35"/>
          <p:cNvSpPr/>
          <p:nvPr/>
        </p:nvSpPr>
        <p:spPr>
          <a:xfrm>
            <a:off x="3950820" y="5551552"/>
            <a:ext cx="646331" cy="369332"/>
          </a:xfrm>
          <a:prstGeom prst="rect">
            <a:avLst/>
          </a:prstGeom>
        </p:spPr>
        <p:txBody>
          <a:bodyPr wrap="none">
            <a:spAutoFit/>
          </a:bodyPr>
          <a:lstStyle/>
          <a:p>
            <a:r>
              <a:rPr lang="zh-CN" altLang="en-US">
                <a:latin typeface="Agency FB" panose="020B0503020202020204" pitchFamily="34" charset="0"/>
              </a:rPr>
              <a:t>标题</a:t>
            </a:r>
            <a:endParaRPr lang="zh-CN" altLang="en-US" dirty="0">
              <a:latin typeface="Agency FB" panose="020B0503020202020204" pitchFamily="34" charset="0"/>
            </a:endParaRPr>
          </a:p>
        </p:txBody>
      </p:sp>
      <p:sp>
        <p:nvSpPr>
          <p:cNvPr id="37" name="矩形 36"/>
          <p:cNvSpPr/>
          <p:nvPr/>
        </p:nvSpPr>
        <p:spPr>
          <a:xfrm>
            <a:off x="4865939" y="5551552"/>
            <a:ext cx="646331" cy="369332"/>
          </a:xfrm>
          <a:prstGeom prst="rect">
            <a:avLst/>
          </a:prstGeom>
        </p:spPr>
        <p:txBody>
          <a:bodyPr wrap="none">
            <a:spAutoFit/>
          </a:bodyPr>
          <a:lstStyle/>
          <a:p>
            <a:r>
              <a:rPr lang="zh-CN" altLang="en-US">
                <a:latin typeface="Agency FB" panose="020B0503020202020204" pitchFamily="34" charset="0"/>
              </a:rPr>
              <a:t>标题</a:t>
            </a:r>
            <a:endParaRPr lang="zh-CN" altLang="en-US" dirty="0">
              <a:latin typeface="Agency FB" panose="020B0503020202020204" pitchFamily="34" charset="0"/>
            </a:endParaRPr>
          </a:p>
        </p:txBody>
      </p:sp>
      <p:sp>
        <p:nvSpPr>
          <p:cNvPr id="38" name="矩形 37"/>
          <p:cNvSpPr/>
          <p:nvPr/>
        </p:nvSpPr>
        <p:spPr>
          <a:xfrm>
            <a:off x="2090446" y="3387872"/>
            <a:ext cx="486030" cy="369332"/>
          </a:xfrm>
          <a:prstGeom prst="rect">
            <a:avLst/>
          </a:prstGeom>
        </p:spPr>
        <p:txBody>
          <a:bodyPr wrap="none">
            <a:spAutoFit/>
          </a:bodyPr>
          <a:lstStyle/>
          <a:p>
            <a:r>
              <a:rPr lang="en-US" altLang="zh-CN" dirty="0">
                <a:latin typeface="Agency FB" panose="020B0503020202020204" pitchFamily="34" charset="0"/>
              </a:rPr>
              <a:t>10%</a:t>
            </a:r>
            <a:endParaRPr lang="zh-CN" altLang="en-US" dirty="0">
              <a:latin typeface="Agency FB" panose="020B0503020202020204" pitchFamily="34" charset="0"/>
            </a:endParaRPr>
          </a:p>
        </p:txBody>
      </p:sp>
      <p:sp>
        <p:nvSpPr>
          <p:cNvPr id="39" name="矩形 38"/>
          <p:cNvSpPr/>
          <p:nvPr/>
        </p:nvSpPr>
        <p:spPr>
          <a:xfrm>
            <a:off x="3014626" y="2555611"/>
            <a:ext cx="529312" cy="369332"/>
          </a:xfrm>
          <a:prstGeom prst="rect">
            <a:avLst/>
          </a:prstGeom>
        </p:spPr>
        <p:txBody>
          <a:bodyPr wrap="none">
            <a:spAutoFit/>
          </a:bodyPr>
          <a:lstStyle/>
          <a:p>
            <a:r>
              <a:rPr lang="en-US" altLang="zh-CN" dirty="0">
                <a:latin typeface="Agency FB" panose="020B0503020202020204" pitchFamily="34" charset="0"/>
              </a:rPr>
              <a:t>20%</a:t>
            </a:r>
            <a:endParaRPr lang="zh-CN" altLang="en-US" dirty="0">
              <a:latin typeface="Agency FB" panose="020B0503020202020204" pitchFamily="34" charset="0"/>
            </a:endParaRPr>
          </a:p>
        </p:txBody>
      </p:sp>
      <p:sp>
        <p:nvSpPr>
          <p:cNvPr id="40" name="矩形 39"/>
          <p:cNvSpPr/>
          <p:nvPr/>
        </p:nvSpPr>
        <p:spPr>
          <a:xfrm>
            <a:off x="3950820" y="1408130"/>
            <a:ext cx="526106" cy="369332"/>
          </a:xfrm>
          <a:prstGeom prst="rect">
            <a:avLst/>
          </a:prstGeom>
        </p:spPr>
        <p:txBody>
          <a:bodyPr wrap="none">
            <a:spAutoFit/>
          </a:bodyPr>
          <a:lstStyle/>
          <a:p>
            <a:r>
              <a:rPr lang="en-US" altLang="zh-CN" dirty="0">
                <a:latin typeface="Agency FB" panose="020B0503020202020204" pitchFamily="34" charset="0"/>
              </a:rPr>
              <a:t>26%</a:t>
            </a:r>
            <a:endParaRPr lang="zh-CN" altLang="en-US" dirty="0">
              <a:latin typeface="Agency FB" panose="020B0503020202020204" pitchFamily="34" charset="0"/>
            </a:endParaRPr>
          </a:p>
        </p:txBody>
      </p:sp>
      <p:sp>
        <p:nvSpPr>
          <p:cNvPr id="41" name="矩形 40"/>
          <p:cNvSpPr/>
          <p:nvPr/>
        </p:nvSpPr>
        <p:spPr>
          <a:xfrm>
            <a:off x="4854184" y="2595783"/>
            <a:ext cx="484428" cy="369332"/>
          </a:xfrm>
          <a:prstGeom prst="rect">
            <a:avLst/>
          </a:prstGeom>
        </p:spPr>
        <p:txBody>
          <a:bodyPr wrap="none">
            <a:spAutoFit/>
          </a:bodyPr>
          <a:lstStyle/>
          <a:p>
            <a:r>
              <a:rPr lang="en-US" altLang="zh-CN" dirty="0">
                <a:latin typeface="Agency FB" panose="020B0503020202020204" pitchFamily="34" charset="0"/>
              </a:rPr>
              <a:t>18%</a:t>
            </a:r>
            <a:endParaRPr lang="zh-CN" altLang="en-US" dirty="0">
              <a:latin typeface="Agency FB" panose="020B0503020202020204" pitchFamily="34" charset="0"/>
            </a:endParaRPr>
          </a:p>
        </p:txBody>
      </p:sp>
    </p:spTree>
    <p:extLst>
      <p:ext uri="{BB962C8B-B14F-4D97-AF65-F5344CB8AC3E}">
        <p14:creationId xmlns:p14="http://schemas.microsoft.com/office/powerpoint/2010/main" val="39111447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 presetClass="entr" presetSubtype="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875"/>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2375"/>
                            </p:stCondLst>
                            <p:childTnLst>
                              <p:par>
                                <p:cTn id="29" presetID="2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2875"/>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3375"/>
                            </p:stCondLst>
                            <p:childTnLst>
                              <p:par>
                                <p:cTn id="37" presetID="22" presetClass="entr" presetSubtype="4"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childTnLst>
                          </p:cTn>
                        </p:par>
                        <p:par>
                          <p:cTn id="40" fill="hold">
                            <p:stCondLst>
                              <p:cond delay="3875"/>
                            </p:stCondLst>
                            <p:childTnLst>
                              <p:par>
                                <p:cTn id="41" presetID="22" presetClass="entr" presetSubtype="1"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par>
                          <p:cTn id="44" fill="hold">
                            <p:stCondLst>
                              <p:cond delay="4375"/>
                            </p:stCondLst>
                            <p:childTnLst>
                              <p:par>
                                <p:cTn id="45" presetID="22" presetClass="entr" presetSubtype="4"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par>
                          <p:cTn id="48" fill="hold">
                            <p:stCondLst>
                              <p:cond delay="4875"/>
                            </p:stCondLst>
                            <p:childTnLst>
                              <p:par>
                                <p:cTn id="49" presetID="22" presetClass="entr" presetSubtype="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childTnLst>
                          </p:cTn>
                        </p:par>
                        <p:par>
                          <p:cTn id="52" fill="hold">
                            <p:stCondLst>
                              <p:cond delay="5375"/>
                            </p:stCondLst>
                            <p:childTnLst>
                              <p:par>
                                <p:cTn id="53" presetID="22" presetClass="entr" presetSubtype="4"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par>
                          <p:cTn id="56" fill="hold">
                            <p:stCondLst>
                              <p:cond delay="5875"/>
                            </p:stCondLst>
                            <p:childTnLst>
                              <p:par>
                                <p:cTn id="57" presetID="22" presetClass="entr" presetSubtype="1"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up)">
                                      <p:cBhvr>
                                        <p:cTn id="59" dur="500"/>
                                        <p:tgtEl>
                                          <p:spTgt spid="32"/>
                                        </p:tgtEl>
                                      </p:cBhvr>
                                    </p:animEffect>
                                  </p:childTnLst>
                                </p:cTn>
                              </p:par>
                            </p:childTnLst>
                          </p:cTn>
                        </p:par>
                        <p:par>
                          <p:cTn id="60" fill="hold">
                            <p:stCondLst>
                              <p:cond delay="6375"/>
                            </p:stCondLst>
                            <p:childTnLst>
                              <p:par>
                                <p:cTn id="61" presetID="2" presetClass="entr" presetSubtype="4"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childTnLst>
                          </p:cTn>
                        </p:par>
                        <p:par>
                          <p:cTn id="77" fill="hold">
                            <p:stCondLst>
                              <p:cond delay="6875"/>
                            </p:stCondLst>
                            <p:childTnLst>
                              <p:par>
                                <p:cTn id="78" presetID="42" presetClass="entr" presetSubtype="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anim calcmode="lin" valueType="num">
                                      <p:cBhvr>
                                        <p:cTn id="81" dur="500" fill="hold"/>
                                        <p:tgtEl>
                                          <p:spTgt spid="38"/>
                                        </p:tgtEl>
                                        <p:attrNameLst>
                                          <p:attrName>ppt_x</p:attrName>
                                        </p:attrNameLst>
                                      </p:cBhvr>
                                      <p:tavLst>
                                        <p:tav tm="0">
                                          <p:val>
                                            <p:strVal val="#ppt_x"/>
                                          </p:val>
                                        </p:tav>
                                        <p:tav tm="100000">
                                          <p:val>
                                            <p:strVal val="#ppt_x"/>
                                          </p:val>
                                        </p:tav>
                                      </p:tavLst>
                                    </p:anim>
                                    <p:anim calcmode="lin" valueType="num">
                                      <p:cBhvr>
                                        <p:cTn id="82" dur="50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anim calcmode="lin" valueType="num">
                                      <p:cBhvr>
                                        <p:cTn id="86" dur="500" fill="hold"/>
                                        <p:tgtEl>
                                          <p:spTgt spid="39"/>
                                        </p:tgtEl>
                                        <p:attrNameLst>
                                          <p:attrName>ppt_x</p:attrName>
                                        </p:attrNameLst>
                                      </p:cBhvr>
                                      <p:tavLst>
                                        <p:tav tm="0">
                                          <p:val>
                                            <p:strVal val="#ppt_x"/>
                                          </p:val>
                                        </p:tav>
                                        <p:tav tm="100000">
                                          <p:val>
                                            <p:strVal val="#ppt_x"/>
                                          </p:val>
                                        </p:tav>
                                      </p:tavLst>
                                    </p:anim>
                                    <p:anim calcmode="lin" valueType="num">
                                      <p:cBhvr>
                                        <p:cTn id="87" dur="500" fill="hold"/>
                                        <p:tgtEl>
                                          <p:spTgt spid="3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anim calcmode="lin" valueType="num">
                                      <p:cBhvr>
                                        <p:cTn id="91" dur="500" fill="hold"/>
                                        <p:tgtEl>
                                          <p:spTgt spid="40"/>
                                        </p:tgtEl>
                                        <p:attrNameLst>
                                          <p:attrName>ppt_x</p:attrName>
                                        </p:attrNameLst>
                                      </p:cBhvr>
                                      <p:tavLst>
                                        <p:tav tm="0">
                                          <p:val>
                                            <p:strVal val="#ppt_x"/>
                                          </p:val>
                                        </p:tav>
                                        <p:tav tm="100000">
                                          <p:val>
                                            <p:strVal val="#ppt_x"/>
                                          </p:val>
                                        </p:tav>
                                      </p:tavLst>
                                    </p:anim>
                                    <p:anim calcmode="lin" valueType="num">
                                      <p:cBhvr>
                                        <p:cTn id="92" dur="500" fill="hold"/>
                                        <p:tgtEl>
                                          <p:spTgt spid="4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anim calcmode="lin" valueType="num">
                                      <p:cBhvr>
                                        <p:cTn id="96" dur="500" fill="hold"/>
                                        <p:tgtEl>
                                          <p:spTgt spid="41"/>
                                        </p:tgtEl>
                                        <p:attrNameLst>
                                          <p:attrName>ppt_x</p:attrName>
                                        </p:attrNameLst>
                                      </p:cBhvr>
                                      <p:tavLst>
                                        <p:tav tm="0">
                                          <p:val>
                                            <p:strVal val="#ppt_x"/>
                                          </p:val>
                                        </p:tav>
                                        <p:tav tm="100000">
                                          <p:val>
                                            <p:strVal val="#ppt_x"/>
                                          </p:val>
                                        </p:tav>
                                      </p:tavLst>
                                    </p:anim>
                                    <p:anim calcmode="lin" valueType="num">
                                      <p:cBhvr>
                                        <p:cTn id="97" dur="500" fill="hold"/>
                                        <p:tgtEl>
                                          <p:spTgt spid="41"/>
                                        </p:tgtEl>
                                        <p:attrNameLst>
                                          <p:attrName>ppt_y</p:attrName>
                                        </p:attrNameLst>
                                      </p:cBhvr>
                                      <p:tavLst>
                                        <p:tav tm="0">
                                          <p:val>
                                            <p:strVal val="#ppt_y+.1"/>
                                          </p:val>
                                        </p:tav>
                                        <p:tav tm="100000">
                                          <p:val>
                                            <p:strVal val="#ppt_y"/>
                                          </p:val>
                                        </p:tav>
                                      </p:tavLst>
                                    </p:anim>
                                  </p:childTnLst>
                                </p:cTn>
                              </p:par>
                            </p:childTnLst>
                          </p:cTn>
                        </p:par>
                        <p:par>
                          <p:cTn id="98" fill="hold">
                            <p:stCondLst>
                              <p:cond delay="7375"/>
                            </p:stCondLst>
                            <p:childTnLst>
                              <p:par>
                                <p:cTn id="99" presetID="22" presetClass="entr" presetSubtype="2"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right)">
                                      <p:cBhvr>
                                        <p:cTn id="10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3" grpId="0"/>
      <p:bldP spid="34" grpId="0"/>
      <p:bldP spid="35" grpId="0"/>
      <p:bldP spid="36" grpId="0"/>
      <p:bldP spid="37" grpId="0"/>
      <p:bldP spid="38" grpId="0"/>
      <p:bldP spid="39" grpId="0"/>
      <p:bldP spid="40" grpId="0"/>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矩形 5"/>
          <p:cNvSpPr/>
          <p:nvPr/>
        </p:nvSpPr>
        <p:spPr>
          <a:xfrm>
            <a:off x="1941230" y="1844824"/>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7" name="矩形 6"/>
          <p:cNvSpPr/>
          <p:nvPr/>
        </p:nvSpPr>
        <p:spPr>
          <a:xfrm>
            <a:off x="2911539" y="2948045"/>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8" name="矩形 7"/>
          <p:cNvSpPr/>
          <p:nvPr/>
        </p:nvSpPr>
        <p:spPr>
          <a:xfrm>
            <a:off x="4028418" y="4100173"/>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9" name="矩形 8"/>
          <p:cNvSpPr/>
          <p:nvPr/>
        </p:nvSpPr>
        <p:spPr>
          <a:xfrm>
            <a:off x="4869187" y="5214400"/>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cxnSp>
        <p:nvCxnSpPr>
          <p:cNvPr id="10" name="Straight Connector 25"/>
          <p:cNvCxnSpPr/>
          <p:nvPr/>
        </p:nvCxnSpPr>
        <p:spPr>
          <a:xfrm>
            <a:off x="465221" y="2276872"/>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39"/>
          <p:cNvCxnSpPr/>
          <p:nvPr/>
        </p:nvCxnSpPr>
        <p:spPr>
          <a:xfrm flipV="1">
            <a:off x="1236220" y="2276872"/>
            <a:ext cx="0" cy="108012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25"/>
          <p:cNvCxnSpPr/>
          <p:nvPr/>
        </p:nvCxnSpPr>
        <p:spPr>
          <a:xfrm>
            <a:off x="1236220" y="3360440"/>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25"/>
          <p:cNvCxnSpPr/>
          <p:nvPr/>
        </p:nvCxnSpPr>
        <p:spPr>
          <a:xfrm>
            <a:off x="2181443" y="4509120"/>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25"/>
          <p:cNvCxnSpPr/>
          <p:nvPr/>
        </p:nvCxnSpPr>
        <p:spPr>
          <a:xfrm>
            <a:off x="3126667" y="5661248"/>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39"/>
          <p:cNvCxnSpPr/>
          <p:nvPr/>
        </p:nvCxnSpPr>
        <p:spPr>
          <a:xfrm flipV="1">
            <a:off x="3126667" y="4509120"/>
            <a:ext cx="0" cy="1152128"/>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39"/>
          <p:cNvCxnSpPr/>
          <p:nvPr/>
        </p:nvCxnSpPr>
        <p:spPr>
          <a:xfrm flipV="1">
            <a:off x="2181443" y="3356992"/>
            <a:ext cx="0" cy="1152128"/>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459"/>
          <p:cNvSpPr>
            <a:spLocks noChangeArrowheads="1"/>
          </p:cNvSpPr>
          <p:nvPr/>
        </p:nvSpPr>
        <p:spPr bwMode="auto">
          <a:xfrm>
            <a:off x="820091" y="1806795"/>
            <a:ext cx="759159" cy="4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z="2000">
                <a:latin typeface="Agency FB" panose="020B0503020202020204" pitchFamily="34" charset="0"/>
                <a:ea typeface="方正姚体" pitchFamily="2" charset="-122"/>
              </a:rPr>
              <a:t>标题</a:t>
            </a:r>
            <a:endParaRPr lang="zh-CN" altLang="en-US" sz="2000" dirty="0">
              <a:latin typeface="Agency FB" panose="020B0503020202020204" pitchFamily="34" charset="0"/>
              <a:ea typeface="方正姚体" pitchFamily="2" charset="-122"/>
            </a:endParaRPr>
          </a:p>
        </p:txBody>
      </p:sp>
      <p:sp>
        <p:nvSpPr>
          <p:cNvPr id="18" name="TextBox 459"/>
          <p:cNvSpPr>
            <a:spLocks noChangeArrowheads="1"/>
          </p:cNvSpPr>
          <p:nvPr/>
        </p:nvSpPr>
        <p:spPr bwMode="auto">
          <a:xfrm>
            <a:off x="1827510" y="2850063"/>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latin typeface="Agency FB" panose="020B0503020202020204" pitchFamily="34" charset="0"/>
                <a:ea typeface="方正姚体" pitchFamily="2" charset="-122"/>
              </a:rPr>
              <a:t>标题</a:t>
            </a:r>
            <a:endParaRPr lang="zh-CN" altLang="en-US" dirty="0">
              <a:latin typeface="Agency FB" panose="020B0503020202020204" pitchFamily="34" charset="0"/>
              <a:ea typeface="方正姚体" pitchFamily="2" charset="-122"/>
            </a:endParaRPr>
          </a:p>
        </p:txBody>
      </p:sp>
      <p:sp>
        <p:nvSpPr>
          <p:cNvPr id="19" name="TextBox 459"/>
          <p:cNvSpPr>
            <a:spLocks noChangeArrowheads="1"/>
          </p:cNvSpPr>
          <p:nvPr/>
        </p:nvSpPr>
        <p:spPr bwMode="auto">
          <a:xfrm>
            <a:off x="2638847" y="4042379"/>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latin typeface="Agency FB" panose="020B0503020202020204" pitchFamily="34" charset="0"/>
                <a:ea typeface="方正姚体" pitchFamily="2" charset="-122"/>
              </a:rPr>
              <a:t>标题</a:t>
            </a:r>
            <a:endParaRPr lang="zh-CN" altLang="en-US" dirty="0">
              <a:latin typeface="Agency FB" panose="020B0503020202020204" pitchFamily="34" charset="0"/>
              <a:ea typeface="方正姚体" pitchFamily="2" charset="-122"/>
            </a:endParaRPr>
          </a:p>
        </p:txBody>
      </p:sp>
      <p:sp>
        <p:nvSpPr>
          <p:cNvPr id="20" name="TextBox 459"/>
          <p:cNvSpPr>
            <a:spLocks noChangeArrowheads="1"/>
          </p:cNvSpPr>
          <p:nvPr/>
        </p:nvSpPr>
        <p:spPr bwMode="auto">
          <a:xfrm>
            <a:off x="3507185" y="5186814"/>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latin typeface="Agency FB" panose="020B0503020202020204" pitchFamily="34" charset="0"/>
                <a:ea typeface="方正姚体" pitchFamily="2" charset="-122"/>
              </a:rPr>
              <a:t>标题</a:t>
            </a:r>
            <a:endParaRPr lang="zh-CN" altLang="en-US" dirty="0">
              <a:latin typeface="Agency FB" panose="020B0503020202020204" pitchFamily="34" charset="0"/>
              <a:ea typeface="方正姚体" pitchFamily="2" charset="-122"/>
            </a:endParaRPr>
          </a:p>
        </p:txBody>
      </p:sp>
      <p:pic>
        <p:nvPicPr>
          <p:cNvPr id="21" name="图片 20"/>
          <p:cNvPicPr>
            <a:picLocks noChangeAspect="1"/>
          </p:cNvPicPr>
          <p:nvPr/>
        </p:nvPicPr>
        <p:blipFill>
          <a:blip r:embed="rId3"/>
          <a:stretch>
            <a:fillRect/>
          </a:stretch>
        </p:blipFill>
        <p:spPr>
          <a:xfrm>
            <a:off x="8198875" y="-108688"/>
            <a:ext cx="4366356" cy="5490627"/>
          </a:xfrm>
          <a:prstGeom prst="rect">
            <a:avLst/>
          </a:prstGeom>
        </p:spPr>
      </p:pic>
    </p:spTree>
    <p:extLst>
      <p:ext uri="{BB962C8B-B14F-4D97-AF65-F5344CB8AC3E}">
        <p14:creationId xmlns:p14="http://schemas.microsoft.com/office/powerpoint/2010/main" val="2628878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 presetClass="entr" presetSubtype="2"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par>
                          <p:cTn id="24" fill="hold">
                            <p:stCondLst>
                              <p:cond delay="1875"/>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2375"/>
                            </p:stCondLst>
                            <p:childTnLst>
                              <p:par>
                                <p:cTn id="29" presetID="22"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875"/>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3375"/>
                            </p:stCondLst>
                            <p:childTnLst>
                              <p:par>
                                <p:cTn id="37" presetID="22"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par>
                          <p:cTn id="40" fill="hold">
                            <p:stCondLst>
                              <p:cond delay="3875"/>
                            </p:stCondLst>
                            <p:childTnLst>
                              <p:par>
                                <p:cTn id="41" presetID="22" presetClass="entr" presetSubtype="8"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4375"/>
                            </p:stCondLst>
                            <p:childTnLst>
                              <p:par>
                                <p:cTn id="45" presetID="22" presetClass="entr" presetSubtype="1"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4875"/>
                            </p:stCondLst>
                            <p:childTnLst>
                              <p:par>
                                <p:cTn id="49" presetID="22" presetClass="entr" presetSubtype="8"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par>
                          <p:cTn id="52" fill="hold">
                            <p:stCondLst>
                              <p:cond delay="5375"/>
                            </p:stCondLst>
                            <p:childTnLst>
                              <p:par>
                                <p:cTn id="53" presetID="53" presetClass="entr" presetSubtype="16"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par>
                          <p:cTn id="58" fill="hold">
                            <p:stCondLst>
                              <p:cond delay="5875"/>
                            </p:stCondLst>
                            <p:childTnLst>
                              <p:par>
                                <p:cTn id="59" presetID="53" presetClass="entr" presetSubtype="16"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par>
                          <p:cTn id="64" fill="hold">
                            <p:stCondLst>
                              <p:cond delay="6375"/>
                            </p:stCondLst>
                            <p:childTnLst>
                              <p:par>
                                <p:cTn id="65" presetID="53" presetClass="entr" presetSubtype="16"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par>
                          <p:cTn id="70" fill="hold">
                            <p:stCondLst>
                              <p:cond delay="6875"/>
                            </p:stCondLst>
                            <p:childTnLst>
                              <p:par>
                                <p:cTn id="71" presetID="53" presetClass="entr" presetSubtype="16"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7375"/>
                            </p:stCondLst>
                            <p:childTnLst>
                              <p:par>
                                <p:cTn id="77" presetID="22" presetClass="entr" presetSubtype="8"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wipe(left)">
                                      <p:cBhvr>
                                        <p:cTn id="79" dur="500"/>
                                        <p:tgtEl>
                                          <p:spTgt spid="6"/>
                                        </p:tgtEl>
                                      </p:cBhvr>
                                    </p:animEffect>
                                  </p:childTnLst>
                                </p:cTn>
                              </p:par>
                            </p:childTnLst>
                          </p:cTn>
                        </p:par>
                        <p:par>
                          <p:cTn id="80" fill="hold">
                            <p:stCondLst>
                              <p:cond delay="7875"/>
                            </p:stCondLst>
                            <p:childTnLst>
                              <p:par>
                                <p:cTn id="81" presetID="22" presetClass="entr" presetSubtype="8"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left)">
                                      <p:cBhvr>
                                        <p:cTn id="83" dur="500"/>
                                        <p:tgtEl>
                                          <p:spTgt spid="7"/>
                                        </p:tgtEl>
                                      </p:cBhvr>
                                    </p:animEffect>
                                  </p:childTnLst>
                                </p:cTn>
                              </p:par>
                            </p:childTnLst>
                          </p:cTn>
                        </p:par>
                        <p:par>
                          <p:cTn id="84" fill="hold">
                            <p:stCondLst>
                              <p:cond delay="8375"/>
                            </p:stCondLst>
                            <p:childTnLst>
                              <p:par>
                                <p:cTn id="85" presetID="22" presetClass="entr" presetSubtype="8" fill="hold" grpId="0" nodeType="after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left)">
                                      <p:cBhvr>
                                        <p:cTn id="87" dur="500"/>
                                        <p:tgtEl>
                                          <p:spTgt spid="8"/>
                                        </p:tgtEl>
                                      </p:cBhvr>
                                    </p:animEffect>
                                  </p:childTnLst>
                                </p:cTn>
                              </p:par>
                            </p:childTnLst>
                          </p:cTn>
                        </p:par>
                        <p:par>
                          <p:cTn id="88" fill="hold">
                            <p:stCondLst>
                              <p:cond delay="8875"/>
                            </p:stCondLst>
                            <p:childTnLst>
                              <p:par>
                                <p:cTn id="89" presetID="22" presetClass="entr" presetSubtype="8" fill="hold" grpId="0"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left)">
                                      <p:cBhvr>
                                        <p:cTn id="9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P spid="9" grpId="0"/>
      <p:bldP spid="17" grpId="0"/>
      <p:bldP spid="18" grpId="0"/>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738664"/>
          </a:xfrm>
          <a:prstGeom prst="rect">
            <a:avLst/>
          </a:prstGeom>
          <a:noFill/>
        </p:spPr>
        <p:txBody>
          <a:bodyPr wrap="square" rtlCol="0">
            <a:spAutoFit/>
          </a:bodyPr>
          <a:lstStyle/>
          <a:p>
            <a:r>
              <a:rPr lang="en-US" altLang="zh-CN" sz="1400" dirty="0">
                <a:latin typeface="BankGothic Lt BT" panose="020B0607020203060204" pitchFamily="34" charset="0"/>
              </a:rPr>
              <a:t>Lorem ipsum dolor sit amet, consectetuer adipiscing elit. Maecenas porttitor congue massa. </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4007768" y="1844824"/>
            <a:ext cx="3889757" cy="3895732"/>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数据和我们</a:t>
            </a:r>
          </a:p>
        </p:txBody>
      </p:sp>
      <p:pic>
        <p:nvPicPr>
          <p:cNvPr id="23" name="图片 22"/>
          <p:cNvPicPr>
            <a:picLocks noChangeAspect="1"/>
          </p:cNvPicPr>
          <p:nvPr/>
        </p:nvPicPr>
        <p:blipFill>
          <a:blip r:embed="rId4"/>
          <a:stretch>
            <a:fillRect/>
          </a:stretch>
        </p:blipFill>
        <p:spPr>
          <a:xfrm>
            <a:off x="4799856" y="2636912"/>
            <a:ext cx="2274298" cy="2274298"/>
          </a:xfrm>
          <a:prstGeom prst="rect">
            <a:avLst/>
          </a:prstGeom>
        </p:spPr>
      </p:pic>
      <p:cxnSp>
        <p:nvCxnSpPr>
          <p:cNvPr id="27" name="直接连接符 26"/>
          <p:cNvCxnSpPr/>
          <p:nvPr/>
        </p:nvCxnSpPr>
        <p:spPr>
          <a:xfrm>
            <a:off x="2927806" y="2700440"/>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60254" y="2700440"/>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731249" y="5085183"/>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570994" y="2423440"/>
            <a:ext cx="1743286" cy="276999"/>
          </a:xfrm>
          <a:prstGeom prst="rect">
            <a:avLst/>
          </a:prstGeom>
          <a:noFill/>
        </p:spPr>
        <p:txBody>
          <a:bodyPr wrap="square" rtlCol="0">
            <a:spAutoFit/>
          </a:bodyPr>
          <a:lstStyle/>
          <a:p>
            <a:r>
              <a:rPr lang="zh-CN" altLang="en-US" sz="1200" b="1" dirty="0">
                <a:latin typeface="Agency FB" panose="020B0503020202020204" pitchFamily="34" charset="0"/>
              </a:rPr>
              <a:t>什么是大数据</a:t>
            </a:r>
            <a:endParaRPr lang="en-US" altLang="zh-CN" sz="1200" b="1" dirty="0">
              <a:latin typeface="Agency FB" panose="020B0503020202020204" pitchFamily="34" charset="0"/>
            </a:endParaRPr>
          </a:p>
        </p:txBody>
      </p:sp>
      <p:sp>
        <p:nvSpPr>
          <p:cNvPr id="32" name="文本框 31"/>
          <p:cNvSpPr txBox="1"/>
          <p:nvPr/>
        </p:nvSpPr>
        <p:spPr>
          <a:xfrm>
            <a:off x="8977487" y="2498412"/>
            <a:ext cx="1723749" cy="276999"/>
          </a:xfrm>
          <a:prstGeom prst="rect">
            <a:avLst/>
          </a:prstGeom>
          <a:noFill/>
        </p:spPr>
        <p:txBody>
          <a:bodyPr wrap="square" rtlCol="0">
            <a:spAutoFit/>
          </a:bodyPr>
          <a:lstStyle/>
          <a:p>
            <a:r>
              <a:rPr lang="zh-CN" altLang="en-US" sz="1200" b="1" dirty="0">
                <a:latin typeface="Agency FB" panose="020B0503020202020204" pitchFamily="34" charset="0"/>
              </a:rPr>
              <a:t>数据怎么影响我们</a:t>
            </a:r>
            <a:endParaRPr lang="en-US" altLang="zh-CN" sz="1200" b="1" dirty="0">
              <a:latin typeface="Agency FB" panose="020B0503020202020204" pitchFamily="34" charset="0"/>
            </a:endParaRPr>
          </a:p>
        </p:txBody>
      </p:sp>
      <p:sp>
        <p:nvSpPr>
          <p:cNvPr id="34" name="文本框 33"/>
          <p:cNvSpPr txBox="1"/>
          <p:nvPr/>
        </p:nvSpPr>
        <p:spPr>
          <a:xfrm>
            <a:off x="8760296" y="4817311"/>
            <a:ext cx="1723749" cy="276999"/>
          </a:xfrm>
          <a:prstGeom prst="rect">
            <a:avLst/>
          </a:prstGeom>
          <a:noFill/>
        </p:spPr>
        <p:txBody>
          <a:bodyPr wrap="square" rtlCol="0">
            <a:spAutoFit/>
          </a:bodyPr>
          <a:lstStyle/>
          <a:p>
            <a:r>
              <a:rPr lang="zh-CN" altLang="en-US" sz="1200" b="1" dirty="0">
                <a:latin typeface="Agency FB" panose="020B0503020202020204" pitchFamily="34" charset="0"/>
              </a:rPr>
              <a:t>该课程学什么</a:t>
            </a:r>
            <a:endParaRPr lang="en-US" altLang="zh-CN" sz="1200" b="1" dirty="0">
              <a:latin typeface="Agency FB" panose="020B0503020202020204" pitchFamily="34" charset="0"/>
            </a:endParaRPr>
          </a:p>
        </p:txBody>
      </p:sp>
      <p:cxnSp>
        <p:nvCxnSpPr>
          <p:cNvPr id="13" name="直接连接符 12">
            <a:extLst>
              <a:ext uri="{FF2B5EF4-FFF2-40B4-BE49-F238E27FC236}">
                <a16:creationId xmlns:a16="http://schemas.microsoft.com/office/drawing/2014/main" id="{0355A8FE-A0CC-4B83-AFD3-F45F10CB24D6}"/>
              </a:ext>
            </a:extLst>
          </p:cNvPr>
          <p:cNvCxnSpPr/>
          <p:nvPr/>
        </p:nvCxnSpPr>
        <p:spPr>
          <a:xfrm>
            <a:off x="3287688" y="5085184"/>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01C1E18-956A-43B6-B5CA-E916B5BB3DB3}"/>
              </a:ext>
            </a:extLst>
          </p:cNvPr>
          <p:cNvSpPr txBox="1"/>
          <p:nvPr/>
        </p:nvSpPr>
        <p:spPr>
          <a:xfrm>
            <a:off x="1801614" y="4841679"/>
            <a:ext cx="1743286" cy="276999"/>
          </a:xfrm>
          <a:prstGeom prst="rect">
            <a:avLst/>
          </a:prstGeom>
          <a:noFill/>
        </p:spPr>
        <p:txBody>
          <a:bodyPr wrap="square" rtlCol="0">
            <a:spAutoFit/>
          </a:bodyPr>
          <a:lstStyle/>
          <a:p>
            <a:r>
              <a:rPr lang="zh-CN" altLang="en-US" sz="1200" b="1" dirty="0">
                <a:latin typeface="Agency FB" panose="020B0503020202020204" pitchFamily="34" charset="0"/>
              </a:rPr>
              <a:t>大数据应用领域</a:t>
            </a:r>
            <a:endParaRPr lang="en-US" altLang="zh-CN" sz="1200" b="1" dirty="0">
              <a:latin typeface="Agency FB" panose="020B0503020202020204" pitchFamily="34" charset="0"/>
            </a:endParaRPr>
          </a:p>
        </p:txBody>
      </p:sp>
    </p:spTree>
    <p:extLst>
      <p:ext uri="{BB962C8B-B14F-4D97-AF65-F5344CB8AC3E}">
        <p14:creationId xmlns:p14="http://schemas.microsoft.com/office/powerpoint/2010/main" val="393433989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85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350"/>
                            </p:stCondLst>
                            <p:childTnLst>
                              <p:par>
                                <p:cTn id="32" presetID="22" presetClass="entr" presetSubtype="2"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par>
                                <p:cTn id="38" presetID="22" presetClass="entr" presetSubtype="8"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childTnLst>
                          </p:cTn>
                        </p:par>
                        <p:par>
                          <p:cTn id="41" fill="hold">
                            <p:stCondLst>
                              <p:cond delay="2850"/>
                            </p:stCondLst>
                            <p:childTnLst>
                              <p:par>
                                <p:cTn id="42" presetID="22" presetClass="entr" presetSubtype="1"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childTnLst>
                          </p:cTn>
                        </p:par>
                        <p:par>
                          <p:cTn id="45" fill="hold">
                            <p:stCondLst>
                              <p:cond delay="3350"/>
                            </p:stCondLst>
                            <p:childTnLst>
                              <p:par>
                                <p:cTn id="46" presetID="22" presetClass="entr" presetSubtype="1"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up)">
                                      <p:cBhvr>
                                        <p:cTn id="48" dur="500"/>
                                        <p:tgtEl>
                                          <p:spTgt spid="32"/>
                                        </p:tgtEl>
                                      </p:cBhvr>
                                    </p:animEffect>
                                  </p:childTnLst>
                                </p:cTn>
                              </p:par>
                            </p:childTnLst>
                          </p:cTn>
                        </p:par>
                        <p:par>
                          <p:cTn id="49" fill="hold">
                            <p:stCondLst>
                              <p:cond delay="3850"/>
                            </p:stCondLst>
                            <p:childTnLst>
                              <p:par>
                                <p:cTn id="50" presetID="22" presetClass="entr" presetSubtype="1"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up)">
                                      <p:cBhvr>
                                        <p:cTn id="52" dur="500"/>
                                        <p:tgtEl>
                                          <p:spTgt spid="34"/>
                                        </p:tgtEl>
                                      </p:cBhvr>
                                    </p:animEffect>
                                  </p:childTnLst>
                                </p:cTn>
                              </p:par>
                              <p:par>
                                <p:cTn id="53" presetID="22" presetClass="entr" presetSubtype="2"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par>
                          <p:cTn id="56" fill="hold">
                            <p:stCondLst>
                              <p:cond delay="4350"/>
                            </p:stCondLst>
                            <p:childTnLst>
                              <p:par>
                                <p:cTn id="57" presetID="22" presetClass="entr" presetSubtype="1"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up)">
                                      <p:cBhvr>
                                        <p:cTn id="5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P spid="32" grpId="0"/>
      <p:bldP spid="34"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什么是大数据</a:t>
            </a:r>
            <a:endParaRPr lang="en-US" altLang="zh-CN" sz="2400" dirty="0">
              <a:latin typeface="Agency FB" panose="020B0503020202020204" pitchFamily="34" charset="0"/>
            </a:endParaRPr>
          </a:p>
        </p:txBody>
      </p:sp>
      <p:sp>
        <p:nvSpPr>
          <p:cNvPr id="31" name="文本框 30"/>
          <p:cNvSpPr txBox="1"/>
          <p:nvPr/>
        </p:nvSpPr>
        <p:spPr>
          <a:xfrm>
            <a:off x="269568" y="1052736"/>
            <a:ext cx="5616624" cy="5078313"/>
          </a:xfrm>
          <a:prstGeom prst="rect">
            <a:avLst/>
          </a:prstGeom>
          <a:noFill/>
        </p:spPr>
        <p:txBody>
          <a:bodyPr wrap="square" rtlCol="0">
            <a:spAutoFit/>
          </a:bodyPr>
          <a:lstStyle/>
          <a:p>
            <a:br>
              <a:rPr lang="zh-CN" altLang="en-US" sz="1200" dirty="0"/>
            </a:br>
            <a:r>
              <a:rPr lang="en-US" altLang="zh-CN" sz="1200" dirty="0"/>
              <a:t>1</a:t>
            </a:r>
            <a:r>
              <a:rPr lang="zh-CN" altLang="en-US" sz="1200" dirty="0"/>
              <a:t>、数据体量巨大</a:t>
            </a:r>
            <a:br>
              <a:rPr lang="zh-CN" altLang="en-US" sz="1200" dirty="0"/>
            </a:br>
            <a:r>
              <a:rPr lang="zh-CN" altLang="en-US" sz="1200" dirty="0"/>
              <a:t>　　数据体量</a:t>
            </a:r>
            <a:r>
              <a:rPr lang="en-US" altLang="zh-CN" sz="1200" dirty="0"/>
              <a:t>(volumes)</a:t>
            </a:r>
            <a:r>
              <a:rPr lang="zh-CN" altLang="en-US" sz="1200" dirty="0"/>
              <a:t>大，指代大型数据集，一般在</a:t>
            </a:r>
            <a:r>
              <a:rPr lang="en-US" altLang="zh-CN" sz="1200" dirty="0"/>
              <a:t>10TB</a:t>
            </a:r>
            <a:r>
              <a:rPr lang="zh-CN" altLang="en-US" sz="1200" dirty="0"/>
              <a:t>规模左右，但在实际应用中，很多企业用户把多个数据集放在一起，已经形成了</a:t>
            </a:r>
            <a:r>
              <a:rPr lang="en-US" altLang="zh-CN" sz="1200" dirty="0"/>
              <a:t>PB</a:t>
            </a:r>
            <a:r>
              <a:rPr lang="zh-CN" altLang="en-US" sz="1200" dirty="0"/>
              <a:t>级的数据量</a:t>
            </a:r>
            <a:r>
              <a:rPr lang="en-US" altLang="zh-CN" sz="1200" dirty="0"/>
              <a:t>;</a:t>
            </a:r>
            <a:r>
              <a:rPr lang="zh-CN" altLang="en-US" sz="1200" dirty="0"/>
              <a:t>百度资料表明，其新首页导航每天需要提供的数据超过</a:t>
            </a:r>
            <a:r>
              <a:rPr lang="en-US" altLang="zh-CN" sz="1200" dirty="0"/>
              <a:t>1.5PB(1PB=1024TB)</a:t>
            </a:r>
            <a:r>
              <a:rPr lang="zh-CN" altLang="en-US" sz="1200" dirty="0"/>
              <a:t>，这些数据如果打印出来将超过</a:t>
            </a:r>
            <a:r>
              <a:rPr lang="en-US" altLang="zh-CN" sz="1200" dirty="0"/>
              <a:t>5</a:t>
            </a:r>
            <a:r>
              <a:rPr lang="zh-CN" altLang="en-US" sz="1200" dirty="0"/>
              <a:t>千亿张</a:t>
            </a:r>
            <a:r>
              <a:rPr lang="en-US" altLang="zh-CN" sz="1200" dirty="0"/>
              <a:t>A4</a:t>
            </a:r>
            <a:r>
              <a:rPr lang="zh-CN" altLang="en-US" sz="1200" dirty="0"/>
              <a:t>纸。有资料证实，到目前为止，人类生产的所有印刷材料的数据量仅为</a:t>
            </a:r>
            <a:r>
              <a:rPr lang="en-US" altLang="zh-CN" sz="1200" dirty="0"/>
              <a:t>200PB</a:t>
            </a:r>
            <a:r>
              <a:rPr lang="zh-CN" altLang="en-US" sz="1200" dirty="0"/>
              <a:t>。</a:t>
            </a:r>
            <a:br>
              <a:rPr lang="zh-CN" altLang="en-US" sz="1200" dirty="0"/>
            </a:br>
            <a:br>
              <a:rPr lang="zh-CN" altLang="en-US" sz="1200" dirty="0"/>
            </a:br>
            <a:r>
              <a:rPr lang="en-US" altLang="zh-CN" sz="1200" dirty="0"/>
              <a:t>2</a:t>
            </a:r>
            <a:r>
              <a:rPr lang="zh-CN" altLang="en-US" sz="1200" dirty="0"/>
              <a:t>、数据类别大和类型多样</a:t>
            </a:r>
            <a:br>
              <a:rPr lang="zh-CN" altLang="en-US" sz="1200" dirty="0"/>
            </a:br>
            <a:r>
              <a:rPr lang="zh-CN" altLang="en-US" sz="1200" dirty="0"/>
              <a:t>　　数据类别</a:t>
            </a:r>
            <a:r>
              <a:rPr lang="en-US" altLang="zh-CN" sz="1200" dirty="0"/>
              <a:t>(variety)</a:t>
            </a:r>
            <a:r>
              <a:rPr lang="zh-CN" altLang="en-US" sz="1200" dirty="0"/>
              <a:t>大，数据来自多种数据源，数据种类和格式日渐丰富，已冲破了以前所限定的结构化 数据范畴，囊括了半结构化和非结构化数据。现在的数据类型不仅是文本形式，更多的是图片、视频、音频、地理位置信息等多类型的数据，个性化数据占绝对多数。</a:t>
            </a:r>
            <a:br>
              <a:rPr lang="zh-CN" altLang="en-US" sz="1200" dirty="0"/>
            </a:br>
            <a:br>
              <a:rPr lang="zh-CN" altLang="en-US" sz="1200" dirty="0"/>
            </a:br>
            <a:r>
              <a:rPr lang="en-US" altLang="zh-CN" sz="1200" dirty="0"/>
              <a:t>3</a:t>
            </a:r>
            <a:r>
              <a:rPr lang="zh-CN" altLang="en-US" sz="1200" dirty="0"/>
              <a:t>、处理速度快</a:t>
            </a:r>
            <a:r>
              <a:rPr lang="en-US" altLang="zh-CN" sz="1200" dirty="0"/>
              <a:t>(Velocity)</a:t>
            </a:r>
            <a:br>
              <a:rPr lang="zh-CN" altLang="en-US" sz="1200" dirty="0"/>
            </a:br>
            <a:r>
              <a:rPr lang="zh-CN" altLang="en-US" sz="1200" dirty="0"/>
              <a:t>　　在数据量非常庞大的情况下，也能够做到数据的实时处理。数据处理遵循“</a:t>
            </a:r>
            <a:r>
              <a:rPr lang="en-US" altLang="zh-CN" sz="1200" dirty="0"/>
              <a:t>1</a:t>
            </a:r>
            <a:r>
              <a:rPr lang="zh-CN" altLang="en-US" sz="1200" dirty="0"/>
              <a:t>秒定律”，可从各种类型的数据中快速获得高价值的信息。</a:t>
            </a:r>
            <a:br>
              <a:rPr lang="zh-CN" altLang="en-US" sz="1200" dirty="0"/>
            </a:br>
            <a:br>
              <a:rPr lang="zh-CN" altLang="en-US" sz="1200" dirty="0"/>
            </a:br>
            <a:r>
              <a:rPr lang="en-US" altLang="zh-CN" sz="1200" dirty="0"/>
              <a:t>4</a:t>
            </a:r>
            <a:r>
              <a:rPr lang="zh-CN" altLang="en-US" sz="1200" dirty="0"/>
              <a:t>、数据准确性</a:t>
            </a:r>
            <a:br>
              <a:rPr lang="zh-CN" altLang="en-US" sz="1200" dirty="0"/>
            </a:br>
            <a:r>
              <a:rPr lang="zh-CN" altLang="en-US" sz="1200" dirty="0"/>
              <a:t>　　数据准确性</a:t>
            </a:r>
            <a:r>
              <a:rPr lang="en-US" altLang="zh-CN" sz="1200" dirty="0"/>
              <a:t>(Veracity)</a:t>
            </a:r>
            <a:r>
              <a:rPr lang="zh-CN" altLang="en-US" sz="1200" dirty="0"/>
              <a:t>高，随着社交数据、企业内容、交易与应用数据等新数据源的兴趣，传统数据源的局限被打破，企业愈发需要有效的信息之力以确保其真实性及安全性。以视频为例，一小时的视频，在不间断的监控过程中，可能有用的数据仅仅只有一两秒。</a:t>
            </a:r>
            <a:endParaRPr lang="en-US" altLang="zh-CN" sz="1200" dirty="0"/>
          </a:p>
          <a:p>
            <a:endParaRPr lang="en-US" altLang="zh-CN" sz="1200" dirty="0"/>
          </a:p>
          <a:p>
            <a:r>
              <a:rPr lang="en-US" altLang="zh-CN" sz="1200" dirty="0"/>
              <a:t>5</a:t>
            </a:r>
            <a:r>
              <a:rPr lang="zh-CN" altLang="en-US" sz="1200" dirty="0"/>
              <a:t>、价值密度低</a:t>
            </a:r>
            <a:endParaRPr lang="en-US" altLang="zh-CN" sz="1200" dirty="0"/>
          </a:p>
          <a:p>
            <a:r>
              <a:rPr lang="zh-CN" altLang="en-US" sz="1200" dirty="0"/>
              <a:t>海量数据中，如何通过强大的机器算法，迅速有效的完成数据的价值“提纯”，已成为目前大数据背景下亟待解决的问题。　　</a:t>
            </a:r>
          </a:p>
        </p:txBody>
      </p:sp>
      <p:pic>
        <p:nvPicPr>
          <p:cNvPr id="2" name="图片 1">
            <a:extLst>
              <a:ext uri="{FF2B5EF4-FFF2-40B4-BE49-F238E27FC236}">
                <a16:creationId xmlns:a16="http://schemas.microsoft.com/office/drawing/2014/main" id="{E607A56B-D0CC-4977-8680-505116603886}"/>
              </a:ext>
            </a:extLst>
          </p:cNvPr>
          <p:cNvPicPr>
            <a:picLocks noChangeAspect="1"/>
          </p:cNvPicPr>
          <p:nvPr/>
        </p:nvPicPr>
        <p:blipFill>
          <a:blip r:embed="rId3"/>
          <a:stretch>
            <a:fillRect/>
          </a:stretch>
        </p:blipFill>
        <p:spPr>
          <a:xfrm>
            <a:off x="5892016" y="1300887"/>
            <a:ext cx="5880236" cy="4582009"/>
          </a:xfrm>
          <a:prstGeom prst="rect">
            <a:avLst/>
          </a:prstGeom>
        </p:spPr>
      </p:pic>
    </p:spTree>
    <p:extLst>
      <p:ext uri="{BB962C8B-B14F-4D97-AF65-F5344CB8AC3E}">
        <p14:creationId xmlns:p14="http://schemas.microsoft.com/office/powerpoint/2010/main" val="297556066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什么是大数据</a:t>
            </a:r>
            <a:endParaRPr lang="en-US" altLang="zh-CN" sz="2400" dirty="0">
              <a:latin typeface="Agency FB" panose="020B0503020202020204" pitchFamily="34" charset="0"/>
            </a:endParaRPr>
          </a:p>
        </p:txBody>
      </p:sp>
      <p:sp>
        <p:nvSpPr>
          <p:cNvPr id="31" name="文本框 30"/>
          <p:cNvSpPr txBox="1"/>
          <p:nvPr/>
        </p:nvSpPr>
        <p:spPr>
          <a:xfrm>
            <a:off x="839416" y="1442393"/>
            <a:ext cx="10657184" cy="3908762"/>
          </a:xfrm>
          <a:prstGeom prst="rect">
            <a:avLst/>
          </a:prstGeom>
          <a:noFill/>
        </p:spPr>
        <p:txBody>
          <a:bodyPr wrap="square" rtlCol="0">
            <a:spAutoFit/>
          </a:bodyPr>
          <a:lstStyle/>
          <a:p>
            <a:r>
              <a:rPr lang="zh-CN" altLang="en-US" dirty="0"/>
              <a:t>计算机时代的人类数据产生方式</a:t>
            </a:r>
            <a:endParaRPr lang="en-US" altLang="zh-CN" sz="1600" dirty="0"/>
          </a:p>
          <a:p>
            <a:r>
              <a:rPr lang="zh-CN" altLang="en-US" sz="1600" dirty="0"/>
              <a:t>　　</a:t>
            </a:r>
            <a:endParaRPr lang="en-US" altLang="zh-CN" sz="1600" dirty="0"/>
          </a:p>
          <a:p>
            <a:pPr marL="285750" indent="-285750">
              <a:buFont typeface="Wingdings" panose="05000000000000000000" pitchFamily="2" charset="2"/>
              <a:buChar char="n"/>
            </a:pPr>
            <a:r>
              <a:rPr lang="zh-CN" altLang="en-US" dirty="0"/>
              <a:t>计算机被发明之后的阶段。尤其是数据库被发明之后，使得数据管理的复杂度大大降低。各行各业开始产生了数据，从而被记录在数据库中，这时的数据，以结构化数据为主。数据的产生方式，是被动的。</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伴随着互联网</a:t>
            </a:r>
            <a:r>
              <a:rPr lang="en-US" altLang="zh-CN" dirty="0"/>
              <a:t>2.0</a:t>
            </a:r>
            <a:r>
              <a:rPr lang="zh-CN" altLang="en-US" dirty="0"/>
              <a:t>时代出现的，同时随着互联网和移动通信设备的普及，人们开始使用博客、</a:t>
            </a:r>
            <a:r>
              <a:rPr lang="en-US" altLang="zh-CN" dirty="0" err="1"/>
              <a:t>facebook</a:t>
            </a:r>
            <a:r>
              <a:rPr lang="zh-CN" altLang="en-US" dirty="0"/>
              <a:t>、</a:t>
            </a:r>
            <a:r>
              <a:rPr lang="en-US" altLang="zh-CN" dirty="0" err="1"/>
              <a:t>youtube</a:t>
            </a:r>
            <a:r>
              <a:rPr lang="zh-CN" altLang="en-US" dirty="0"/>
              <a:t>这样的社交网络，用户原创内容成为互联网</a:t>
            </a:r>
            <a:r>
              <a:rPr lang="en-US" altLang="zh-CN" dirty="0"/>
              <a:t>2.0</a:t>
            </a:r>
            <a:r>
              <a:rPr lang="zh-CN" altLang="en-US" dirty="0"/>
              <a:t>的最重要标志，数据的产生方式由被动变成主动。</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随着物联网的发展，各种各样的感知层节点开始自动产生大量的数据，例如遍布世界各个角落的传感器、摄像头等，数据的产生方式由主动转化为自动。</a:t>
            </a:r>
            <a:endParaRPr lang="en-US" altLang="zh-CN" dirty="0"/>
          </a:p>
          <a:p>
            <a:endParaRPr lang="en-US" altLang="zh-CN" dirty="0"/>
          </a:p>
          <a:p>
            <a:r>
              <a:rPr lang="zh-CN" altLang="en-US" dirty="0"/>
              <a:t>经过了“被动</a:t>
            </a:r>
            <a:r>
              <a:rPr lang="en-US" altLang="zh-CN" dirty="0"/>
              <a:t>-</a:t>
            </a:r>
            <a:r>
              <a:rPr lang="zh-CN" altLang="en-US" dirty="0"/>
              <a:t>主动</a:t>
            </a:r>
            <a:r>
              <a:rPr lang="en-US" altLang="zh-CN" dirty="0"/>
              <a:t>-</a:t>
            </a:r>
            <a:r>
              <a:rPr lang="zh-CN" altLang="en-US" dirty="0"/>
              <a:t>自动”这三个阶段的发展，最终导致了人类数据总量的极速膨胀。</a:t>
            </a:r>
          </a:p>
        </p:txBody>
      </p:sp>
    </p:spTree>
    <p:extLst>
      <p:ext uri="{BB962C8B-B14F-4D97-AF65-F5344CB8AC3E}">
        <p14:creationId xmlns:p14="http://schemas.microsoft.com/office/powerpoint/2010/main" val="3104313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917023">
            <a:off x="3885145" y="1366554"/>
            <a:ext cx="4240873" cy="401638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sp>
        <p:nvSpPr>
          <p:cNvPr id="6" name="文本框 5"/>
          <p:cNvSpPr txBox="1"/>
          <p:nvPr/>
        </p:nvSpPr>
        <p:spPr>
          <a:xfrm>
            <a:off x="5735960" y="5805264"/>
            <a:ext cx="1008112" cy="276999"/>
          </a:xfrm>
          <a:prstGeom prst="rect">
            <a:avLst/>
          </a:prstGeom>
          <a:noFill/>
        </p:spPr>
        <p:txBody>
          <a:bodyPr wrap="square" rtlCol="0">
            <a:spAutoFit/>
          </a:bodyPr>
          <a:lstStyle/>
          <a:p>
            <a:r>
              <a:rPr lang="zh-CN" altLang="en-US" sz="1200" b="1" dirty="0">
                <a:latin typeface="Agency FB" panose="020B0503020202020204" pitchFamily="34" charset="0"/>
              </a:rPr>
              <a:t>数据消费者</a:t>
            </a:r>
            <a:endParaRPr lang="en-US" altLang="zh-CN" sz="1200" b="1" dirty="0">
              <a:latin typeface="Agency FB" panose="020B0503020202020204" pitchFamily="34" charset="0"/>
            </a:endParaRPr>
          </a:p>
        </p:txBody>
      </p:sp>
      <p:sp>
        <p:nvSpPr>
          <p:cNvPr id="7" name="文本框 6"/>
          <p:cNvSpPr txBox="1"/>
          <p:nvPr/>
        </p:nvSpPr>
        <p:spPr>
          <a:xfrm>
            <a:off x="2711624" y="2150211"/>
            <a:ext cx="1080120" cy="276999"/>
          </a:xfrm>
          <a:prstGeom prst="rect">
            <a:avLst/>
          </a:prstGeom>
          <a:noFill/>
        </p:spPr>
        <p:txBody>
          <a:bodyPr wrap="square" rtlCol="0">
            <a:spAutoFit/>
          </a:bodyPr>
          <a:lstStyle/>
          <a:p>
            <a:r>
              <a:rPr lang="zh-CN" altLang="en-US" sz="1200" b="1" dirty="0">
                <a:latin typeface="Agency FB" panose="020B0503020202020204" pitchFamily="34" charset="0"/>
              </a:rPr>
              <a:t>数据生产者</a:t>
            </a:r>
            <a:endParaRPr lang="en-US" altLang="zh-CN" sz="1200" b="1" dirty="0">
              <a:latin typeface="Agency FB" panose="020B0503020202020204" pitchFamily="34" charset="0"/>
            </a:endParaRPr>
          </a:p>
        </p:txBody>
      </p:sp>
      <p:sp>
        <p:nvSpPr>
          <p:cNvPr id="8" name="文本框 7"/>
          <p:cNvSpPr txBox="1"/>
          <p:nvPr/>
        </p:nvSpPr>
        <p:spPr>
          <a:xfrm>
            <a:off x="8688288" y="2150211"/>
            <a:ext cx="1080120" cy="276999"/>
          </a:xfrm>
          <a:prstGeom prst="rect">
            <a:avLst/>
          </a:prstGeom>
          <a:noFill/>
        </p:spPr>
        <p:txBody>
          <a:bodyPr wrap="square" rtlCol="0">
            <a:spAutoFit/>
          </a:bodyPr>
          <a:lstStyle/>
          <a:p>
            <a:r>
              <a:rPr lang="zh-CN" altLang="en-US" sz="1200" b="1" dirty="0">
                <a:latin typeface="Agency FB" panose="020B0503020202020204" pitchFamily="34" charset="0"/>
              </a:rPr>
              <a:t>数据传播者</a:t>
            </a:r>
            <a:endParaRPr lang="en-US" altLang="zh-CN" sz="1200" b="1" dirty="0">
              <a:latin typeface="Agency FB" panose="020B0503020202020204" pitchFamily="34" charset="0"/>
            </a:endParaRPr>
          </a:p>
        </p:txBody>
      </p:sp>
    </p:spTree>
    <p:extLst>
      <p:ext uri="{BB962C8B-B14F-4D97-AF65-F5344CB8AC3E}">
        <p14:creationId xmlns:p14="http://schemas.microsoft.com/office/powerpoint/2010/main" val="32380815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425"/>
                            </p:stCondLst>
                            <p:childTnLst>
                              <p:par>
                                <p:cTn id="20" presetID="1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down)">
                                      <p:cBhvr>
                                        <p:cTn id="23" dur="500"/>
                                        <p:tgtEl>
                                          <p:spTgt spid="2"/>
                                        </p:tgtEl>
                                      </p:cBhvr>
                                    </p:animEffect>
                                  </p:childTnLst>
                                </p:cTn>
                              </p:par>
                            </p:childTnLst>
                          </p:cTn>
                        </p:par>
                        <p:par>
                          <p:cTn id="24" fill="hold">
                            <p:stCondLst>
                              <p:cond delay="1925"/>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425"/>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2925"/>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9" name="图片 8">
            <a:extLst>
              <a:ext uri="{FF2B5EF4-FFF2-40B4-BE49-F238E27FC236}">
                <a16:creationId xmlns:a16="http://schemas.microsoft.com/office/drawing/2014/main" id="{2EC04D0C-6A55-468F-9F8D-A61A387B8A7F}"/>
              </a:ext>
            </a:extLst>
          </p:cNvPr>
          <p:cNvPicPr>
            <a:picLocks noChangeAspect="1"/>
          </p:cNvPicPr>
          <p:nvPr/>
        </p:nvPicPr>
        <p:blipFill>
          <a:blip r:embed="rId3"/>
          <a:stretch>
            <a:fillRect/>
          </a:stretch>
        </p:blipFill>
        <p:spPr>
          <a:xfrm>
            <a:off x="1991544" y="1271826"/>
            <a:ext cx="7449975" cy="5139119"/>
          </a:xfrm>
          <a:prstGeom prst="rect">
            <a:avLst/>
          </a:prstGeom>
        </p:spPr>
      </p:pic>
    </p:spTree>
    <p:extLst>
      <p:ext uri="{BB962C8B-B14F-4D97-AF65-F5344CB8AC3E}">
        <p14:creationId xmlns:p14="http://schemas.microsoft.com/office/powerpoint/2010/main" val="28234769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E0D22788-B825-46FE-9470-D519AD27F5F7}"/>
              </a:ext>
            </a:extLst>
          </p:cNvPr>
          <p:cNvPicPr>
            <a:picLocks noChangeAspect="1"/>
          </p:cNvPicPr>
          <p:nvPr/>
        </p:nvPicPr>
        <p:blipFill>
          <a:blip r:embed="rId3"/>
          <a:stretch>
            <a:fillRect/>
          </a:stretch>
        </p:blipFill>
        <p:spPr>
          <a:xfrm>
            <a:off x="6455146" y="1772816"/>
            <a:ext cx="5421014" cy="2880306"/>
          </a:xfrm>
          <a:prstGeom prst="rect">
            <a:avLst/>
          </a:prstGeom>
        </p:spPr>
      </p:pic>
      <p:pic>
        <p:nvPicPr>
          <p:cNvPr id="6" name="图片 5">
            <a:extLst>
              <a:ext uri="{FF2B5EF4-FFF2-40B4-BE49-F238E27FC236}">
                <a16:creationId xmlns:a16="http://schemas.microsoft.com/office/drawing/2014/main" id="{C8CBFB7A-BDC9-4F9D-85D4-42B21BB94BCE}"/>
              </a:ext>
            </a:extLst>
          </p:cNvPr>
          <p:cNvPicPr>
            <a:picLocks noChangeAspect="1"/>
          </p:cNvPicPr>
          <p:nvPr/>
        </p:nvPicPr>
        <p:blipFill>
          <a:blip r:embed="rId4"/>
          <a:stretch>
            <a:fillRect/>
          </a:stretch>
        </p:blipFill>
        <p:spPr>
          <a:xfrm>
            <a:off x="283263" y="1757562"/>
            <a:ext cx="6183511" cy="2895560"/>
          </a:xfrm>
          <a:prstGeom prst="rect">
            <a:avLst/>
          </a:prstGeom>
        </p:spPr>
      </p:pic>
    </p:spTree>
    <p:extLst>
      <p:ext uri="{BB962C8B-B14F-4D97-AF65-F5344CB8AC3E}">
        <p14:creationId xmlns:p14="http://schemas.microsoft.com/office/powerpoint/2010/main" val="19396138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2199</Words>
  <Application>Microsoft Office PowerPoint</Application>
  <PresentationFormat>宽屏</PresentationFormat>
  <Paragraphs>266</Paragraphs>
  <Slides>36</Slides>
  <Notes>36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Agency FB</vt:lpstr>
      <vt:lpstr>Wingdings</vt:lpstr>
      <vt:lpstr>BankGothic Lt BT</vt:lpstr>
      <vt:lpstr>Arial</vt:lpstr>
      <vt:lpstr>迷你简幼线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Administrator</cp:lastModifiedBy>
  <cp:revision>159</cp:revision>
  <dcterms:created xsi:type="dcterms:W3CDTF">2017-04-25T09:03:07Z</dcterms:created>
  <dcterms:modified xsi:type="dcterms:W3CDTF">2020-08-26T06:10:33Z</dcterms:modified>
</cp:coreProperties>
</file>